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29"/>
  </p:notesMasterIdLst>
  <p:handoutMasterIdLst>
    <p:handoutMasterId r:id="rId30"/>
  </p:handoutMasterIdLst>
  <p:sldIdLst>
    <p:sldId id="812" r:id="rId3"/>
    <p:sldId id="786" r:id="rId4"/>
    <p:sldId id="791" r:id="rId5"/>
    <p:sldId id="906" r:id="rId6"/>
    <p:sldId id="1010" r:id="rId7"/>
    <p:sldId id="1011" r:id="rId8"/>
    <p:sldId id="967" r:id="rId9"/>
    <p:sldId id="1012" r:id="rId10"/>
    <p:sldId id="1013" r:id="rId11"/>
    <p:sldId id="1008" r:id="rId12"/>
    <p:sldId id="910" r:id="rId13"/>
    <p:sldId id="923" r:id="rId14"/>
    <p:sldId id="1014" r:id="rId15"/>
    <p:sldId id="1015" r:id="rId16"/>
    <p:sldId id="1002" r:id="rId17"/>
    <p:sldId id="1016" r:id="rId18"/>
    <p:sldId id="1003" r:id="rId19"/>
    <p:sldId id="1017" r:id="rId20"/>
    <p:sldId id="1018" r:id="rId21"/>
    <p:sldId id="1019" r:id="rId22"/>
    <p:sldId id="1020" r:id="rId23"/>
    <p:sldId id="1009" r:id="rId24"/>
    <p:sldId id="971" r:id="rId25"/>
    <p:sldId id="978" r:id="rId26"/>
    <p:sldId id="884" r:id="rId27"/>
    <p:sldId id="885" r:id="rId2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 id="2" name="Valentino, Justin" initials="J" lastIdx="44" clrIdx="2">
    <p:extLst>
      <p:ext uri="{19B8F6BF-5375-455C-9EA6-DF929625EA0E}">
        <p15:presenceInfo xmlns:p15="http://schemas.microsoft.com/office/powerpoint/2012/main" xmlns="" userId="Valentino, Justin" providerId="None"/>
      </p:ext>
    </p:extLst>
  </p:cmAuthor>
  <p:cmAuthor id="3" name="john" initials="j" lastIdx="2" clrIdx="3"/>
  <p:cmAuthor id="4" name="john pickard" initials="jp" lastIdx="14" clrIdx="4">
    <p:extLst>
      <p:ext uri="{19B8F6BF-5375-455C-9EA6-DF929625EA0E}">
        <p15:presenceInfo xmlns:p15="http://schemas.microsoft.com/office/powerpoint/2012/main" xmlns="" userId="a4acccd9dacfad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3D1"/>
    <a:srgbClr val="EFF8F7"/>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8" autoAdjust="0"/>
    <p:restoredTop sz="88953" autoAdjust="0"/>
  </p:normalViewPr>
  <p:slideViewPr>
    <p:cSldViewPr snapToGrid="0">
      <p:cViewPr>
        <p:scale>
          <a:sx n="72" d="100"/>
          <a:sy n="72" d="100"/>
        </p:scale>
        <p:origin x="-1362" y="19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1.xml"/><Relationship Id="rId2" Type="http://schemas.openxmlformats.org/officeDocument/2006/relationships/slide" Target="slides/slide5.xml"/><Relationship Id="rId16" Type="http://schemas.openxmlformats.org/officeDocument/2006/relationships/slide" Target="slides/slide20.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8.xml"/><Relationship Id="rId15" Type="http://schemas.openxmlformats.org/officeDocument/2006/relationships/slide" Target="slides/slide19.xml"/><Relationship Id="rId10" Type="http://schemas.openxmlformats.org/officeDocument/2006/relationships/slide" Target="slides/slide14.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Connecting</a:t>
            </a:r>
            <a:r>
              <a:rPr lang="en-US" b="0" baseline="0" dirty="0"/>
              <a:t> Networks</a:t>
            </a:r>
          </a:p>
          <a:p>
            <a:pPr>
              <a:buFontTx/>
              <a:buNone/>
            </a:pPr>
            <a:r>
              <a:rPr lang="en-US" sz="900" kern="0" dirty="0">
                <a:solidFill>
                  <a:schemeClr val="bg1"/>
                </a:solidFill>
                <a:latin typeface="Arial" charset="0"/>
                <a:ea typeface="ＭＳ Ｐゴシック" charset="0"/>
                <a:cs typeface="ＭＳ Ｐゴシック" charset="0"/>
              </a:rPr>
              <a:t>Chapter 8: Network Troubleshooting </a:t>
            </a:r>
          </a:p>
        </p:txBody>
      </p:sp>
    </p:spTree>
    <p:extLst>
      <p:ext uri="{BB962C8B-B14F-4D97-AF65-F5344CB8AC3E}">
        <p14:creationId xmlns:p14="http://schemas.microsoft.com/office/powerpoint/2010/main"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a:t>
            </a:r>
            <a:r>
              <a:rPr lang="en-US" sz="1200" kern="1200" baseline="0" dirty="0">
                <a:solidFill>
                  <a:schemeClr val="tx1"/>
                </a:solidFill>
                <a:latin typeface="Arial" charset="0"/>
                <a:ea typeface="ＭＳ Ｐゴシック" charset="0"/>
                <a:cs typeface="ＭＳ Ｐゴシック" charset="0"/>
              </a:rPr>
              <a:t> Troubleshooting Methodology</a:t>
            </a:r>
            <a:endParaRPr lang="en-US" sz="120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8.1.3 – </a:t>
            </a:r>
            <a:r>
              <a:rPr lang="en-US" dirty="0"/>
              <a:t>Isolating the Issue Using Layered Models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7833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8: Network Troubleshooting</a:t>
            </a:r>
            <a:endParaRPr lang="en-GB" b="0" dirty="0"/>
          </a:p>
        </p:txBody>
      </p:sp>
    </p:spTree>
    <p:extLst>
      <p:ext uri="{BB962C8B-B14F-4D97-AF65-F5344CB8AC3E}">
        <p14:creationId xmlns:p14="http://schemas.microsoft.com/office/powerpoint/2010/main" val="5461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8.2.1</a:t>
            </a:r>
            <a:r>
              <a:rPr lang="en-US" sz="1200" kern="1200" baseline="0" dirty="0">
                <a:solidFill>
                  <a:schemeClr val="tx1"/>
                </a:solidFill>
                <a:latin typeface="Arial" charset="0"/>
                <a:ea typeface="ＭＳ Ｐゴシック" charset="0"/>
                <a:cs typeface="ＭＳ Ｐゴシック" charset="0"/>
              </a:rPr>
              <a:t> - </a:t>
            </a:r>
            <a:r>
              <a:rPr lang="en-US" sz="1200" dirty="0"/>
              <a:t>Using IP SLA</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8823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8.2.1</a:t>
            </a:r>
            <a:r>
              <a:rPr lang="en-US" sz="1200" kern="1200" baseline="0" dirty="0">
                <a:solidFill>
                  <a:schemeClr val="tx1"/>
                </a:solidFill>
                <a:latin typeface="Arial" charset="0"/>
                <a:ea typeface="ＭＳ Ｐゴシック" charset="0"/>
                <a:cs typeface="ＭＳ Ｐゴシック" charset="0"/>
              </a:rPr>
              <a:t> - </a:t>
            </a:r>
            <a:r>
              <a:rPr lang="en-US" sz="1200" dirty="0"/>
              <a:t>Using IP SLA</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6155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8.2.1</a:t>
            </a:r>
            <a:r>
              <a:rPr lang="en-US" sz="1200" kern="1200" baseline="0" dirty="0">
                <a:solidFill>
                  <a:schemeClr val="tx1"/>
                </a:solidFill>
                <a:latin typeface="Arial" charset="0"/>
                <a:ea typeface="ＭＳ Ｐゴシック" charset="0"/>
                <a:cs typeface="ＭＳ Ｐゴシック" charset="0"/>
              </a:rPr>
              <a:t> - </a:t>
            </a:r>
            <a:r>
              <a:rPr lang="en-US" sz="1200" dirty="0"/>
              <a:t>Using IP SLA</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2560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8.2.2</a:t>
            </a:r>
            <a:r>
              <a:rPr lang="en-US" sz="1200" kern="1200" baseline="0" dirty="0">
                <a:solidFill>
                  <a:schemeClr val="tx1"/>
                </a:solidFill>
                <a:latin typeface="Arial" charset="0"/>
                <a:ea typeface="ＭＳ Ｐゴシック" charset="0"/>
                <a:cs typeface="ＭＳ Ｐゴシック" charset="0"/>
              </a:rPr>
              <a:t> </a:t>
            </a:r>
            <a:r>
              <a:rPr lang="en-US" sz="1200" kern="1200" baseline="0">
                <a:solidFill>
                  <a:schemeClr val="tx1"/>
                </a:solidFill>
                <a:latin typeface="Arial" charset="0"/>
                <a:ea typeface="ＭＳ Ｐゴシック" charset="0"/>
                <a:cs typeface="ＭＳ Ｐゴシック" charset="0"/>
              </a:rPr>
              <a:t>- </a:t>
            </a:r>
            <a:r>
              <a:rPr lang="en-US" sz="1200"/>
              <a:t>Troubleshooting Tools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936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8.2.2</a:t>
            </a:r>
            <a:r>
              <a:rPr lang="en-US" sz="1200" kern="1200" baseline="0" dirty="0">
                <a:solidFill>
                  <a:schemeClr val="tx1"/>
                </a:solidFill>
                <a:latin typeface="Arial" charset="0"/>
                <a:ea typeface="ＭＳ Ｐゴシック" charset="0"/>
                <a:cs typeface="ＭＳ Ｐゴシック" charset="0"/>
              </a:rPr>
              <a:t> </a:t>
            </a:r>
            <a:r>
              <a:rPr lang="en-US" sz="1200" kern="1200" baseline="0">
                <a:solidFill>
                  <a:schemeClr val="tx1"/>
                </a:solidFill>
                <a:latin typeface="Arial" charset="0"/>
                <a:ea typeface="ＭＳ Ｐゴシック" charset="0"/>
                <a:cs typeface="ＭＳ Ｐゴシック" charset="0"/>
              </a:rPr>
              <a:t>- </a:t>
            </a:r>
            <a:r>
              <a:rPr lang="en-US" sz="1200"/>
              <a:t>Troubleshooting Tools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66199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8.2.3</a:t>
            </a:r>
            <a:r>
              <a:rPr lang="en-US" sz="1200" kern="1200" baseline="0" dirty="0">
                <a:solidFill>
                  <a:schemeClr val="tx1"/>
                </a:solidFill>
                <a:latin typeface="Arial" charset="0"/>
                <a:ea typeface="ＭＳ Ｐゴシック" charset="0"/>
                <a:cs typeface="ＭＳ Ｐゴシック" charset="0"/>
              </a:rPr>
              <a:t> - </a:t>
            </a:r>
            <a:r>
              <a:rPr lang="en-US" sz="1200" dirty="0"/>
              <a:t>Symptoms and Causes of Network Troubleshooting</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2536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8.2.3</a:t>
            </a:r>
            <a:r>
              <a:rPr lang="en-US" sz="1200" kern="1200" baseline="0" dirty="0">
                <a:solidFill>
                  <a:schemeClr val="tx1"/>
                </a:solidFill>
                <a:latin typeface="Arial" charset="0"/>
                <a:ea typeface="ＭＳ Ｐゴシック" charset="0"/>
                <a:cs typeface="ＭＳ Ｐゴシック" charset="0"/>
              </a:rPr>
              <a:t> - </a:t>
            </a:r>
            <a:r>
              <a:rPr lang="en-US" sz="1200" dirty="0"/>
              <a:t>Symptoms and Causes of Network Troubleshooting</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61536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8.2.3</a:t>
            </a:r>
            <a:r>
              <a:rPr lang="en-US" sz="1200" kern="1200" baseline="0" dirty="0">
                <a:solidFill>
                  <a:schemeClr val="tx1"/>
                </a:solidFill>
                <a:latin typeface="Arial" charset="0"/>
                <a:ea typeface="ＭＳ Ｐゴシック" charset="0"/>
                <a:cs typeface="ＭＳ Ｐゴシック" charset="0"/>
              </a:rPr>
              <a:t> - </a:t>
            </a:r>
            <a:r>
              <a:rPr lang="en-US" sz="1200" dirty="0"/>
              <a:t>Symptoms and Causes of Network Troubleshooting</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9703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72380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8.2.3</a:t>
            </a:r>
            <a:r>
              <a:rPr lang="en-US" sz="1200" kern="1200" baseline="0" dirty="0">
                <a:solidFill>
                  <a:schemeClr val="tx1"/>
                </a:solidFill>
                <a:latin typeface="Arial" charset="0"/>
                <a:ea typeface="ＭＳ Ｐゴシック" charset="0"/>
                <a:cs typeface="ＭＳ Ｐゴシック" charset="0"/>
              </a:rPr>
              <a:t> - </a:t>
            </a:r>
            <a:r>
              <a:rPr lang="en-US" sz="1200" dirty="0"/>
              <a:t>Symptoms and Causes of Network Troubleshooting</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4030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8.2.3</a:t>
            </a:r>
            <a:r>
              <a:rPr lang="en-US" sz="1200" kern="1200" baseline="0" dirty="0">
                <a:solidFill>
                  <a:schemeClr val="tx1"/>
                </a:solidFill>
                <a:latin typeface="Arial" charset="0"/>
                <a:ea typeface="ＭＳ Ｐゴシック" charset="0"/>
                <a:cs typeface="ＭＳ Ｐゴシック" charset="0"/>
              </a:rPr>
              <a:t> - </a:t>
            </a:r>
            <a:r>
              <a:rPr lang="en-US" sz="1200" dirty="0"/>
              <a:t>Symptoms and Causes of Network Troubleshooting</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9673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a:t>8.2 – Troubleshooting Scenarios</a:t>
            </a:r>
          </a:p>
          <a:p>
            <a:pPr>
              <a:lnSpc>
                <a:spcPct val="80000"/>
              </a:lnSpc>
              <a:buFontTx/>
              <a:buNone/>
            </a:pPr>
            <a:r>
              <a:rPr lang="en-US" sz="1200" kern="1200" dirty="0">
                <a:solidFill>
                  <a:schemeClr val="tx1"/>
                </a:solidFill>
                <a:latin typeface="Arial" charset="0"/>
                <a:ea typeface="ＭＳ Ｐゴシック" charset="0"/>
                <a:cs typeface="ＭＳ Ｐゴシック" charset="0"/>
              </a:rPr>
              <a:t>8.2.4</a:t>
            </a:r>
            <a:r>
              <a:rPr lang="en-US" sz="1200" kern="1200" baseline="0" dirty="0">
                <a:solidFill>
                  <a:schemeClr val="tx1"/>
                </a:solidFill>
                <a:latin typeface="Arial" charset="0"/>
                <a:ea typeface="ＭＳ Ｐゴシック" charset="0"/>
                <a:cs typeface="ＭＳ Ｐゴシック" charset="0"/>
              </a:rPr>
              <a:t> - </a:t>
            </a:r>
            <a:r>
              <a:rPr lang="en-US" sz="1200" dirty="0"/>
              <a:t>Troubleshooting IP Connectivity</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31739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400" b="0" dirty="0"/>
              <a:t>Chapter 8: Network Troubleshooting</a:t>
            </a:r>
            <a:endParaRPr lang="en-GB" sz="1400" b="0" dirty="0"/>
          </a:p>
        </p:txBody>
      </p:sp>
    </p:spTree>
    <p:extLst>
      <p:ext uri="{BB962C8B-B14F-4D97-AF65-F5344CB8AC3E}">
        <p14:creationId xmlns:p14="http://schemas.microsoft.com/office/powerpoint/2010/main" val="151864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8.3</a:t>
            </a:r>
            <a:r>
              <a:rPr lang="en-US" baseline="0" dirty="0"/>
              <a:t> - Chapter Summary</a:t>
            </a:r>
            <a:endParaRPr lang="en-US" dirty="0"/>
          </a:p>
        </p:txBody>
      </p:sp>
      <p:sp>
        <p:nvSpPr>
          <p:cNvPr id="4" name="Slide Number Placeholder 3"/>
          <p:cNvSpPr>
            <a:spLocks noGrp="1"/>
          </p:cNvSpPr>
          <p:nvPr>
            <p:ph type="sldNum" sz="quarter" idx="10"/>
          </p:nvPr>
        </p:nvSpPr>
        <p:spPr/>
        <p:txBody>
          <a:bodyPr/>
          <a:lstStyle/>
          <a:p>
            <a:pPr>
              <a:defRPr/>
            </a:pPr>
            <a:fld id="{F4CE0E46-7F05-B940-8356-5580BE265E49}" type="slidenum">
              <a:rPr lang="en-US" smtClean="0"/>
              <a:pPr>
                <a:defRPr/>
              </a:pPr>
              <a:t>24</a:t>
            </a:fld>
            <a:endParaRPr lang="en-US"/>
          </a:p>
        </p:txBody>
      </p:sp>
    </p:spTree>
    <p:extLst>
      <p:ext uri="{BB962C8B-B14F-4D97-AF65-F5344CB8AC3E}">
        <p14:creationId xmlns:p14="http://schemas.microsoft.com/office/powerpoint/2010/main" val="337828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26</a:t>
            </a:fld>
            <a:endParaRPr lang="en-US"/>
          </a:p>
        </p:txBody>
      </p:sp>
    </p:spTree>
    <p:extLst>
      <p:ext uri="{BB962C8B-B14F-4D97-AF65-F5344CB8AC3E}">
        <p14:creationId xmlns:p14="http://schemas.microsoft.com/office/powerpoint/2010/main"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Connecting Networks</a:t>
            </a:r>
          </a:p>
          <a:p>
            <a:pPr>
              <a:buFontTx/>
              <a:buNone/>
            </a:pPr>
            <a:r>
              <a:rPr lang="en-US" sz="1200" b="0" dirty="0"/>
              <a:t>Chapter 8: Network Troubleshooting</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 Troubleshooting Methodology</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rPr>
              <a:t>8.1.1 – </a:t>
            </a:r>
            <a:r>
              <a:rPr lang="en-US" dirty="0"/>
              <a:t>Network Documentation</a:t>
            </a:r>
            <a:endParaRPr lang="en-US" sz="1200" kern="120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95756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 Troubleshooting Methodology</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rPr>
              <a:t>8.1.1 – </a:t>
            </a:r>
            <a:r>
              <a:rPr lang="en-US" dirty="0"/>
              <a:t>Network Documentation</a:t>
            </a:r>
            <a:endParaRPr lang="en-US" sz="1200" kern="120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62312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 Troubleshooting Methodology</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rPr>
              <a:t>8.1.1 – </a:t>
            </a:r>
            <a:r>
              <a:rPr lang="en-US" dirty="0"/>
              <a:t>Network Documentation</a:t>
            </a:r>
            <a:endParaRPr lang="en-US" sz="1200" kern="120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333808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a:t>
            </a:r>
            <a:r>
              <a:rPr lang="en-US" sz="1200" kern="1200" baseline="0" dirty="0">
                <a:solidFill>
                  <a:schemeClr val="tx1"/>
                </a:solidFill>
                <a:latin typeface="Arial" charset="0"/>
                <a:ea typeface="ＭＳ Ｐゴシック" charset="0"/>
                <a:cs typeface="ＭＳ Ｐゴシック" charset="0"/>
              </a:rPr>
              <a:t> Troubleshooting Methodology</a:t>
            </a:r>
            <a:endParaRPr lang="en-US" sz="120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8.1.2 – </a:t>
            </a:r>
            <a:r>
              <a:rPr lang="en-US" dirty="0"/>
              <a:t>Troubleshooting Process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2301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a:t>
            </a:r>
            <a:r>
              <a:rPr lang="en-US" sz="1200" kern="1200" baseline="0" dirty="0">
                <a:solidFill>
                  <a:schemeClr val="tx1"/>
                </a:solidFill>
                <a:latin typeface="Arial" charset="0"/>
                <a:ea typeface="ＭＳ Ｐゴシック" charset="0"/>
                <a:cs typeface="ＭＳ Ｐゴシック" charset="0"/>
              </a:rPr>
              <a:t> Troubleshooting Methodology</a:t>
            </a:r>
            <a:endParaRPr lang="en-US" sz="120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8.1.2 – </a:t>
            </a:r>
            <a:r>
              <a:rPr lang="en-US" dirty="0"/>
              <a:t>Troubleshooting Process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2478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 –</a:t>
            </a:r>
            <a:r>
              <a:rPr lang="en-US" sz="1200" kern="1200" baseline="0" dirty="0">
                <a:solidFill>
                  <a:schemeClr val="tx1"/>
                </a:solidFill>
                <a:latin typeface="Arial" charset="0"/>
                <a:ea typeface="ＭＳ Ｐゴシック" charset="0"/>
                <a:cs typeface="ＭＳ Ｐゴシック" charset="0"/>
              </a:rPr>
              <a:t> Troubleshooting Methodology</a:t>
            </a:r>
            <a:endParaRPr lang="en-US" sz="1200" dirty="0"/>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8.1.3 – </a:t>
            </a:r>
            <a:r>
              <a:rPr lang="en-US" dirty="0"/>
              <a:t>Isolating the Issue Using Layered Models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84885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a:t>Click to edit Master subtitle style</a:t>
            </a:r>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a:latin typeface="Arial" charset="0"/>
              </a:rPr>
              <a:t>Instructor Materials</a:t>
            </a:r>
            <a:br>
              <a:rPr lang="en-US" sz="2400" dirty="0">
                <a:latin typeface="Arial" charset="0"/>
              </a:rPr>
            </a:br>
            <a:r>
              <a:rPr lang="en-US" sz="2400" dirty="0">
                <a:latin typeface="Arial" charset="0"/>
              </a:rPr>
              <a:t>Chapter 8: Network Troubleshooting</a:t>
            </a:r>
            <a:endParaRPr lang="en-US" sz="2400" dirty="0">
              <a:solidFill>
                <a:srgbClr val="00B0F0"/>
              </a:solidFill>
              <a:latin typeface="Arial" charset="0"/>
            </a:endParaRPr>
          </a:p>
        </p:txBody>
      </p:sp>
      <p:sp>
        <p:nvSpPr>
          <p:cNvPr id="3" name="Subtitle 2"/>
          <p:cNvSpPr>
            <a:spLocks noGrp="1"/>
          </p:cNvSpPr>
          <p:nvPr>
            <p:ph type="subTitle" idx="1"/>
          </p:nvPr>
        </p:nvSpPr>
        <p:spPr>
          <a:xfrm>
            <a:off x="311150" y="4633912"/>
            <a:ext cx="4103688" cy="1061813"/>
          </a:xfrm>
        </p:spPr>
        <p:txBody>
          <a:bodyPr/>
          <a:lstStyle/>
          <a:p>
            <a:pPr eaLnBrk="1" hangingPunct="1"/>
            <a:r>
              <a:rPr lang="en-US" dirty="0">
                <a:solidFill>
                  <a:schemeClr val="tx1"/>
                </a:solidFill>
                <a:latin typeface="Arial" charset="0"/>
              </a:rPr>
              <a:t>CCNA Routing and Switching</a:t>
            </a:r>
          </a:p>
          <a:p>
            <a:pPr eaLnBrk="1" hangingPunct="1"/>
            <a:r>
              <a:rPr lang="en-US" dirty="0">
                <a:solidFill>
                  <a:schemeClr val="tx1"/>
                </a:solidFill>
                <a:latin typeface="Arial" charset="0"/>
              </a:rPr>
              <a:t>Connecting Networks</a:t>
            </a:r>
          </a:p>
          <a:p>
            <a:endParaRPr lang="en-US" dirty="0"/>
          </a:p>
        </p:txBody>
      </p:sp>
    </p:spTree>
    <p:extLst>
      <p:ext uri="{BB962C8B-B14F-4D97-AF65-F5344CB8AC3E}">
        <p14:creationId xmlns:p14="http://schemas.microsoft.com/office/powerpoint/2010/main" val="251526465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Isolating the Issue Using Layered Models</a:t>
            </a:r>
          </a:p>
        </p:txBody>
      </p:sp>
      <p:sp>
        <p:nvSpPr>
          <p:cNvPr id="5" name="Content Placeholder 1"/>
          <p:cNvSpPr>
            <a:spLocks noGrp="1"/>
          </p:cNvSpPr>
          <p:nvPr>
            <p:ph idx="1"/>
          </p:nvPr>
        </p:nvSpPr>
        <p:spPr>
          <a:xfrm>
            <a:off x="213109" y="1775011"/>
            <a:ext cx="3776185" cy="4109017"/>
          </a:xfrm>
        </p:spPr>
        <p:txBody>
          <a:bodyPr>
            <a:normAutofit/>
          </a:bodyPr>
          <a:lstStyle/>
          <a:p>
            <a:r>
              <a:rPr lang="en-US" dirty="0"/>
              <a:t>Using the layered models, there are three primary methods for troubleshooting networks:</a:t>
            </a:r>
          </a:p>
          <a:p>
            <a:pPr lvl="1"/>
            <a:r>
              <a:rPr lang="en-US" dirty="0"/>
              <a:t>Bottom-up</a:t>
            </a:r>
          </a:p>
          <a:p>
            <a:pPr lvl="1"/>
            <a:r>
              <a:rPr lang="en-US" dirty="0"/>
              <a:t>Top-down</a:t>
            </a:r>
          </a:p>
          <a:p>
            <a:pPr lvl="1"/>
            <a:r>
              <a:rPr lang="en-US" dirty="0"/>
              <a:t>Divide-and-conquer</a:t>
            </a:r>
          </a:p>
        </p:txBody>
      </p:sp>
      <p:pic>
        <p:nvPicPr>
          <p:cNvPr id="3" name="Picture 2"/>
          <p:cNvPicPr>
            <a:picLocks noChangeAspect="1"/>
          </p:cNvPicPr>
          <p:nvPr/>
        </p:nvPicPr>
        <p:blipFill>
          <a:blip r:embed="rId3"/>
          <a:stretch>
            <a:fillRect/>
          </a:stretch>
        </p:blipFill>
        <p:spPr>
          <a:xfrm>
            <a:off x="4111783" y="1727418"/>
            <a:ext cx="4900682" cy="3579688"/>
          </a:xfrm>
          <a:prstGeom prst="rect">
            <a:avLst/>
          </a:prstGeom>
        </p:spPr>
      </p:pic>
    </p:spTree>
    <p:extLst>
      <p:ext uri="{BB962C8B-B14F-4D97-AF65-F5344CB8AC3E}">
        <p14:creationId xmlns:p14="http://schemas.microsoft.com/office/powerpoint/2010/main" val="125551577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2753" y="2263775"/>
            <a:ext cx="4320987" cy="1481138"/>
          </a:xfrm>
        </p:spPr>
        <p:txBody>
          <a:bodyPr/>
          <a:lstStyle/>
          <a:p>
            <a:pPr eaLnBrk="1" hangingPunct="1"/>
            <a:r>
              <a:rPr lang="en-US" sz="2400" dirty="0"/>
              <a:t>8.2 Troubleshooting Scenarios</a:t>
            </a:r>
            <a:endParaRPr lang="en-US" sz="2400" dirty="0">
              <a:solidFill>
                <a:srgbClr val="00B0F0"/>
              </a:solidFill>
            </a:endParaRPr>
          </a:p>
        </p:txBody>
      </p:sp>
    </p:spTree>
    <p:extLst>
      <p:ext uri="{BB962C8B-B14F-4D97-AF65-F5344CB8AC3E}">
        <p14:creationId xmlns:p14="http://schemas.microsoft.com/office/powerpoint/2010/main" val="209833317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dirty="0"/>
              <a:t>Using IP SLA</a:t>
            </a:r>
          </a:p>
        </p:txBody>
      </p:sp>
      <p:sp>
        <p:nvSpPr>
          <p:cNvPr id="6" name="Content Placeholder 1"/>
          <p:cNvSpPr>
            <a:spLocks noGrp="1"/>
          </p:cNvSpPr>
          <p:nvPr>
            <p:ph idx="1"/>
          </p:nvPr>
        </p:nvSpPr>
        <p:spPr>
          <a:xfrm>
            <a:off x="213109" y="1228776"/>
            <a:ext cx="8733677" cy="5309676"/>
          </a:xfrm>
        </p:spPr>
        <p:txBody>
          <a:bodyPr>
            <a:normAutofit/>
          </a:bodyPr>
          <a:lstStyle/>
          <a:p>
            <a:r>
              <a:rPr lang="en-US" dirty="0"/>
              <a:t>Cisco IP Service Level Agreements (SLA) generate traffic to measure network performance.</a:t>
            </a:r>
          </a:p>
          <a:p>
            <a:r>
              <a:rPr lang="en-US" dirty="0"/>
              <a:t>Additional benefits include:</a:t>
            </a:r>
          </a:p>
          <a:p>
            <a:pPr lvl="1"/>
            <a:r>
              <a:rPr lang="en-US" dirty="0"/>
              <a:t>SLA monitoring, measurement, and verification</a:t>
            </a:r>
          </a:p>
          <a:p>
            <a:pPr lvl="1"/>
            <a:r>
              <a:rPr lang="en-US" dirty="0"/>
              <a:t>Measure the jitter, latency, or packet loss in the network</a:t>
            </a:r>
          </a:p>
          <a:p>
            <a:pPr lvl="1"/>
            <a:r>
              <a:rPr lang="en-US" dirty="0"/>
              <a:t>IP service network health assessment</a:t>
            </a:r>
          </a:p>
          <a:p>
            <a:pPr lvl="1"/>
            <a:r>
              <a:rPr lang="en-US" dirty="0"/>
              <a:t>Edge-to-edge network availability</a:t>
            </a:r>
          </a:p>
        </p:txBody>
      </p:sp>
    </p:spTree>
    <p:extLst>
      <p:ext uri="{BB962C8B-B14F-4D97-AF65-F5344CB8AC3E}">
        <p14:creationId xmlns:p14="http://schemas.microsoft.com/office/powerpoint/2010/main" val="295534401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dirty="0"/>
              <a:t>Using IP SLA</a:t>
            </a:r>
          </a:p>
        </p:txBody>
      </p:sp>
      <p:sp>
        <p:nvSpPr>
          <p:cNvPr id="6" name="Content Placeholder 1"/>
          <p:cNvSpPr>
            <a:spLocks noGrp="1"/>
          </p:cNvSpPr>
          <p:nvPr>
            <p:ph idx="1"/>
          </p:nvPr>
        </p:nvSpPr>
        <p:spPr>
          <a:xfrm>
            <a:off x="213109" y="1228776"/>
            <a:ext cx="8733677" cy="563079"/>
          </a:xfrm>
        </p:spPr>
        <p:txBody>
          <a:bodyPr>
            <a:normAutofit/>
          </a:bodyPr>
          <a:lstStyle/>
          <a:p>
            <a:pPr marL="0" indent="0" algn="ctr">
              <a:buNone/>
            </a:pPr>
            <a:r>
              <a:rPr lang="en-US" dirty="0"/>
              <a:t>IP SLA ICMP Echo Configuration</a:t>
            </a:r>
          </a:p>
        </p:txBody>
      </p:sp>
      <p:pic>
        <p:nvPicPr>
          <p:cNvPr id="2" name="Picture 1"/>
          <p:cNvPicPr>
            <a:picLocks noChangeAspect="1"/>
          </p:cNvPicPr>
          <p:nvPr/>
        </p:nvPicPr>
        <p:blipFill>
          <a:blip r:embed="rId3"/>
          <a:stretch>
            <a:fillRect/>
          </a:stretch>
        </p:blipFill>
        <p:spPr>
          <a:xfrm>
            <a:off x="2229143" y="2005853"/>
            <a:ext cx="4685714" cy="1885714"/>
          </a:xfrm>
          <a:prstGeom prst="rect">
            <a:avLst/>
          </a:prstGeom>
        </p:spPr>
      </p:pic>
      <p:pic>
        <p:nvPicPr>
          <p:cNvPr id="3074" name="Picture 2" descr="C:\Users\allan\AppData\Local\Temp\SNAGHTML2a0124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4478915"/>
            <a:ext cx="522922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23871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dirty="0"/>
              <a:t>Using IP SLA</a:t>
            </a:r>
          </a:p>
        </p:txBody>
      </p:sp>
      <p:sp>
        <p:nvSpPr>
          <p:cNvPr id="6" name="Content Placeholder 1"/>
          <p:cNvSpPr>
            <a:spLocks noGrp="1"/>
          </p:cNvSpPr>
          <p:nvPr>
            <p:ph idx="1"/>
          </p:nvPr>
        </p:nvSpPr>
        <p:spPr>
          <a:xfrm>
            <a:off x="213109" y="1025576"/>
            <a:ext cx="8733677" cy="563079"/>
          </a:xfrm>
        </p:spPr>
        <p:txBody>
          <a:bodyPr>
            <a:normAutofit/>
          </a:bodyPr>
          <a:lstStyle/>
          <a:p>
            <a:pPr marL="0" indent="0" algn="ctr">
              <a:buNone/>
            </a:pPr>
            <a:r>
              <a:rPr lang="en-US" dirty="0"/>
              <a:t>Verifying IP SLA Configuration</a:t>
            </a:r>
          </a:p>
        </p:txBody>
      </p:sp>
      <p:pic>
        <p:nvPicPr>
          <p:cNvPr id="3" name="Picture 2"/>
          <p:cNvPicPr>
            <a:picLocks noChangeAspect="1"/>
          </p:cNvPicPr>
          <p:nvPr/>
        </p:nvPicPr>
        <p:blipFill>
          <a:blip r:embed="rId3"/>
          <a:stretch>
            <a:fillRect/>
          </a:stretch>
        </p:blipFill>
        <p:spPr>
          <a:xfrm>
            <a:off x="239577" y="1438195"/>
            <a:ext cx="5943600" cy="4143722"/>
          </a:xfrm>
          <a:prstGeom prst="rect">
            <a:avLst/>
          </a:prstGeom>
        </p:spPr>
      </p:pic>
      <p:pic>
        <p:nvPicPr>
          <p:cNvPr id="4" name="Picture 3"/>
          <p:cNvPicPr>
            <a:picLocks noChangeAspect="1"/>
          </p:cNvPicPr>
          <p:nvPr/>
        </p:nvPicPr>
        <p:blipFill>
          <a:blip r:embed="rId4"/>
          <a:stretch>
            <a:fillRect/>
          </a:stretch>
        </p:blipFill>
        <p:spPr>
          <a:xfrm>
            <a:off x="3001537" y="5110420"/>
            <a:ext cx="5943600" cy="1524000"/>
          </a:xfrm>
          <a:prstGeom prst="rect">
            <a:avLst/>
          </a:prstGeom>
        </p:spPr>
      </p:pic>
    </p:spTree>
    <p:extLst>
      <p:ext uri="{BB962C8B-B14F-4D97-AF65-F5344CB8AC3E}">
        <p14:creationId xmlns:p14="http://schemas.microsoft.com/office/powerpoint/2010/main" val="96029015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dirty="0"/>
              <a:t>Troubleshooting Tools</a:t>
            </a:r>
          </a:p>
        </p:txBody>
      </p:sp>
      <p:sp>
        <p:nvSpPr>
          <p:cNvPr id="6" name="Content Placeholder 1"/>
          <p:cNvSpPr>
            <a:spLocks noGrp="1"/>
          </p:cNvSpPr>
          <p:nvPr>
            <p:ph idx="1"/>
          </p:nvPr>
        </p:nvSpPr>
        <p:spPr>
          <a:xfrm>
            <a:off x="213109" y="1228776"/>
            <a:ext cx="8733677" cy="3167733"/>
          </a:xfrm>
        </p:spPr>
        <p:txBody>
          <a:bodyPr>
            <a:normAutofit fontScale="77500" lnSpcReduction="20000"/>
          </a:bodyPr>
          <a:lstStyle/>
          <a:p>
            <a:r>
              <a:rPr lang="en-US" dirty="0"/>
              <a:t>Common software troubleshooting tools include:</a:t>
            </a:r>
          </a:p>
          <a:p>
            <a:pPr lvl="1"/>
            <a:r>
              <a:rPr lang="en-US" b="1" dirty="0"/>
              <a:t>Network Management System Tools </a:t>
            </a:r>
            <a:r>
              <a:rPr lang="en-US" dirty="0"/>
              <a:t>include device-level monitoring, configuration, and fault-management tools. These tools can be used to investigate and correct network problems. </a:t>
            </a:r>
          </a:p>
          <a:p>
            <a:pPr lvl="1"/>
            <a:r>
              <a:rPr lang="en-US" b="1" dirty="0"/>
              <a:t>Knowledge Bases </a:t>
            </a:r>
            <a:r>
              <a:rPr lang="en-US" dirty="0"/>
              <a:t>from device vendors, combined with Internet search engines like Google, are used by network administrators to access a vast pool of experience-based information.</a:t>
            </a:r>
          </a:p>
          <a:p>
            <a:pPr lvl="1"/>
            <a:r>
              <a:rPr lang="en-US" b="1" dirty="0"/>
              <a:t>Tools &amp; Resources</a:t>
            </a:r>
            <a:r>
              <a:rPr lang="en-US" dirty="0"/>
              <a:t> at </a:t>
            </a:r>
            <a:r>
              <a:rPr lang="en-US" dirty="0">
                <a:hlinkClick r:id="rId3"/>
              </a:rPr>
              <a:t>http://www.cisco.com</a:t>
            </a:r>
            <a:r>
              <a:rPr lang="en-US" dirty="0"/>
              <a:t> provide information on Cisco-related hardware and software.</a:t>
            </a:r>
          </a:p>
          <a:p>
            <a:pPr lvl="1"/>
            <a:r>
              <a:rPr lang="en-US" b="1" dirty="0"/>
              <a:t>Baselining Tools </a:t>
            </a:r>
            <a:r>
              <a:rPr lang="en-US" dirty="0"/>
              <a:t>can draw network diagrams, help keep network software and hardware documentation up-to-date, and help to cost-effectively measure baseline network bandwidth use.</a:t>
            </a:r>
          </a:p>
          <a:p>
            <a:pPr lvl="1"/>
            <a:r>
              <a:rPr lang="en-US" b="1" dirty="0"/>
              <a:t>Protocol Analyzers </a:t>
            </a:r>
            <a:r>
              <a:rPr lang="en-US" dirty="0"/>
              <a:t>are useful to investigate packet content while flowing through the network.</a:t>
            </a:r>
          </a:p>
          <a:p>
            <a:endParaRPr lang="en-US" dirty="0">
              <a:effectLst/>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27746" y="4218954"/>
            <a:ext cx="3888509" cy="2392296"/>
          </a:xfrm>
          <a:prstGeom prst="rect">
            <a:avLst/>
          </a:prstGeom>
        </p:spPr>
      </p:pic>
    </p:spTree>
    <p:extLst>
      <p:ext uri="{BB962C8B-B14F-4D97-AF65-F5344CB8AC3E}">
        <p14:creationId xmlns:p14="http://schemas.microsoft.com/office/powerpoint/2010/main" val="624102213"/>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r>
              <a:rPr lang="en-US" sz="1800"/>
              <a:t/>
            </a:r>
            <a:br>
              <a:rPr lang="en-US" sz="1800"/>
            </a:br>
            <a:r>
              <a:rPr lang="en-US"/>
              <a:t>Troubleshooting Tools</a:t>
            </a:r>
            <a:endParaRPr lang="en-US" dirty="0"/>
          </a:p>
        </p:txBody>
      </p:sp>
      <p:sp>
        <p:nvSpPr>
          <p:cNvPr id="6" name="Content Placeholder 1"/>
          <p:cNvSpPr>
            <a:spLocks noGrp="1"/>
          </p:cNvSpPr>
          <p:nvPr>
            <p:ph idx="1"/>
          </p:nvPr>
        </p:nvSpPr>
        <p:spPr>
          <a:xfrm>
            <a:off x="213109" y="1228776"/>
            <a:ext cx="4968491" cy="5365988"/>
          </a:xfrm>
        </p:spPr>
        <p:txBody>
          <a:bodyPr>
            <a:normAutofit fontScale="85000" lnSpcReduction="20000"/>
          </a:bodyPr>
          <a:lstStyle/>
          <a:p>
            <a:r>
              <a:rPr lang="en-US" dirty="0"/>
              <a:t>Common hardware troubleshooting tools include:</a:t>
            </a:r>
          </a:p>
          <a:p>
            <a:pPr lvl="1"/>
            <a:r>
              <a:rPr lang="en-US" b="1" dirty="0"/>
              <a:t>Digital Multimeters</a:t>
            </a:r>
            <a:r>
              <a:rPr lang="en-US" dirty="0"/>
              <a:t> are test instruments that are used to directly measure electrical values of voltage, current, and resistance. </a:t>
            </a:r>
          </a:p>
          <a:p>
            <a:pPr lvl="1"/>
            <a:r>
              <a:rPr lang="en-US" b="1" dirty="0"/>
              <a:t>Cable Testers</a:t>
            </a:r>
            <a:r>
              <a:rPr lang="en-US" dirty="0"/>
              <a:t> are specialized, handheld devices designed for testing the various types of data communication cabling. These devices send signals along the cable and wait for them to be reflected. The time between sending the signal and receiving it back is converted into a distance measurement. </a:t>
            </a:r>
          </a:p>
          <a:p>
            <a:pPr lvl="1"/>
            <a:r>
              <a:rPr lang="en-US" b="1" dirty="0"/>
              <a:t>Cable Analyzers</a:t>
            </a:r>
            <a:r>
              <a:rPr lang="en-US" dirty="0"/>
              <a:t> are multifunctional handheld devices that are used to test and certify copper and fiber cables for different services and standards. </a:t>
            </a:r>
          </a:p>
          <a:p>
            <a:pPr lvl="1"/>
            <a:r>
              <a:rPr lang="en-US" b="1" dirty="0"/>
              <a:t>Portable Network Analyzers</a:t>
            </a:r>
            <a:r>
              <a:rPr lang="en-US" dirty="0"/>
              <a:t> can be plugged in anywhere in the network and used for troubleshooting.</a:t>
            </a:r>
          </a:p>
          <a:p>
            <a:pPr lvl="1"/>
            <a:r>
              <a:rPr lang="en-US" b="1" dirty="0"/>
              <a:t>Network Analysis Module</a:t>
            </a:r>
            <a:r>
              <a:rPr lang="en-US" dirty="0"/>
              <a:t> can capture and decode packets and track response times to pinpoint an application problem to a particular network or server.</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6663" y="2373745"/>
            <a:ext cx="3534149" cy="2353685"/>
          </a:xfrm>
          <a:prstGeom prst="rect">
            <a:avLst/>
          </a:prstGeom>
        </p:spPr>
      </p:pic>
    </p:spTree>
    <p:extLst>
      <p:ext uri="{BB962C8B-B14F-4D97-AF65-F5344CB8AC3E}">
        <p14:creationId xmlns:p14="http://schemas.microsoft.com/office/powerpoint/2010/main" val="587236914"/>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sz="2400" dirty="0"/>
              <a:t>Symptoms and Causes of Network Troubleshooting</a:t>
            </a:r>
            <a:endParaRPr lang="en-US" dirty="0"/>
          </a:p>
        </p:txBody>
      </p:sp>
      <p:sp>
        <p:nvSpPr>
          <p:cNvPr id="6" name="Content Placeholder 1"/>
          <p:cNvSpPr>
            <a:spLocks noGrp="1"/>
          </p:cNvSpPr>
          <p:nvPr>
            <p:ph idx="1"/>
          </p:nvPr>
        </p:nvSpPr>
        <p:spPr>
          <a:xfrm>
            <a:off x="213109" y="1228776"/>
            <a:ext cx="8733677" cy="553842"/>
          </a:xfrm>
        </p:spPr>
        <p:txBody>
          <a:bodyPr>
            <a:normAutofit/>
          </a:bodyPr>
          <a:lstStyle/>
          <a:p>
            <a:pPr marL="0" indent="0" algn="ctr">
              <a:buNone/>
            </a:pPr>
            <a:r>
              <a:rPr lang="en-US" dirty="0"/>
              <a:t>Physical Layer Troubleshooting</a:t>
            </a:r>
          </a:p>
        </p:txBody>
      </p:sp>
      <p:pic>
        <p:nvPicPr>
          <p:cNvPr id="2" name="Picture 1"/>
          <p:cNvPicPr>
            <a:picLocks noChangeAspect="1"/>
          </p:cNvPicPr>
          <p:nvPr/>
        </p:nvPicPr>
        <p:blipFill>
          <a:blip r:embed="rId3"/>
          <a:stretch>
            <a:fillRect/>
          </a:stretch>
        </p:blipFill>
        <p:spPr>
          <a:xfrm>
            <a:off x="1024381" y="2127639"/>
            <a:ext cx="7095238" cy="3914286"/>
          </a:xfrm>
          <a:prstGeom prst="rect">
            <a:avLst/>
          </a:prstGeom>
        </p:spPr>
      </p:pic>
    </p:spTree>
    <p:extLst>
      <p:ext uri="{BB962C8B-B14F-4D97-AF65-F5344CB8AC3E}">
        <p14:creationId xmlns:p14="http://schemas.microsoft.com/office/powerpoint/2010/main" val="150397864"/>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428" y="2324026"/>
            <a:ext cx="7057143" cy="3447619"/>
          </a:xfrm>
          <a:prstGeom prst="rect">
            <a:avLst/>
          </a:prstGeom>
        </p:spPr>
      </p:pic>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sz="2400" dirty="0"/>
              <a:t>Symptoms and Causes of Network Troubleshooting</a:t>
            </a:r>
            <a:endParaRPr lang="en-US" dirty="0"/>
          </a:p>
        </p:txBody>
      </p:sp>
      <p:sp>
        <p:nvSpPr>
          <p:cNvPr id="6" name="Content Placeholder 1"/>
          <p:cNvSpPr>
            <a:spLocks noGrp="1"/>
          </p:cNvSpPr>
          <p:nvPr>
            <p:ph idx="1"/>
          </p:nvPr>
        </p:nvSpPr>
        <p:spPr>
          <a:xfrm>
            <a:off x="213109" y="1228776"/>
            <a:ext cx="8733677" cy="553842"/>
          </a:xfrm>
        </p:spPr>
        <p:txBody>
          <a:bodyPr>
            <a:normAutofit/>
          </a:bodyPr>
          <a:lstStyle/>
          <a:p>
            <a:pPr marL="0" indent="0" algn="ctr">
              <a:buNone/>
            </a:pPr>
            <a:r>
              <a:rPr lang="en-US" dirty="0"/>
              <a:t>Data Link Layer Troubleshooting</a:t>
            </a:r>
          </a:p>
        </p:txBody>
      </p:sp>
    </p:spTree>
    <p:extLst>
      <p:ext uri="{BB962C8B-B14F-4D97-AF65-F5344CB8AC3E}">
        <p14:creationId xmlns:p14="http://schemas.microsoft.com/office/powerpoint/2010/main" val="18311825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5809" y="2297180"/>
            <a:ext cx="6952381" cy="3390476"/>
          </a:xfrm>
          <a:prstGeom prst="rect">
            <a:avLst/>
          </a:prstGeom>
        </p:spPr>
      </p:pic>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sz="2400" dirty="0"/>
              <a:t>Symptoms and Causes of Network Troubleshooting</a:t>
            </a:r>
            <a:endParaRPr lang="en-US" dirty="0"/>
          </a:p>
        </p:txBody>
      </p:sp>
      <p:sp>
        <p:nvSpPr>
          <p:cNvPr id="6" name="Content Placeholder 1"/>
          <p:cNvSpPr>
            <a:spLocks noGrp="1"/>
          </p:cNvSpPr>
          <p:nvPr>
            <p:ph idx="1"/>
          </p:nvPr>
        </p:nvSpPr>
        <p:spPr>
          <a:xfrm>
            <a:off x="213109" y="1228776"/>
            <a:ext cx="8733677" cy="553842"/>
          </a:xfrm>
        </p:spPr>
        <p:txBody>
          <a:bodyPr>
            <a:normAutofit/>
          </a:bodyPr>
          <a:lstStyle/>
          <a:p>
            <a:pPr marL="0" indent="0" algn="ctr">
              <a:buNone/>
            </a:pPr>
            <a:r>
              <a:rPr lang="en-US" dirty="0"/>
              <a:t>Network Layer Troubleshooting</a:t>
            </a:r>
          </a:p>
        </p:txBody>
      </p:sp>
    </p:spTree>
    <p:extLst>
      <p:ext uri="{BB962C8B-B14F-4D97-AF65-F5344CB8AC3E}">
        <p14:creationId xmlns:p14="http://schemas.microsoft.com/office/powerpoint/2010/main" val="352507396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dirty="0"/>
              <a:t>Chapter 8 - Sections &amp; Objectives</a:t>
            </a:r>
          </a:p>
        </p:txBody>
      </p:sp>
      <p:sp>
        <p:nvSpPr>
          <p:cNvPr id="4099" name="Rectangle 34"/>
          <p:cNvSpPr>
            <a:spLocks noGrp="1" noChangeArrowheads="1"/>
          </p:cNvSpPr>
          <p:nvPr>
            <p:ph idx="1"/>
          </p:nvPr>
        </p:nvSpPr>
        <p:spPr/>
        <p:txBody>
          <a:bodyPr/>
          <a:lstStyle/>
          <a:p>
            <a:r>
              <a:rPr lang="en-US" dirty="0"/>
              <a:t>8.1	Troubleshooting Methodology</a:t>
            </a:r>
          </a:p>
          <a:p>
            <a:pPr lvl="1"/>
            <a:r>
              <a:rPr lang="en-US" dirty="0"/>
              <a:t>Explain troubleshooting approaches for various network problems.</a:t>
            </a:r>
          </a:p>
          <a:p>
            <a:r>
              <a:rPr lang="en-US" dirty="0"/>
              <a:t>8.2 Troubleshooting Scenarios</a:t>
            </a:r>
          </a:p>
          <a:p>
            <a:pPr lvl="1"/>
            <a:r>
              <a:rPr lang="en-US" dirty="0"/>
              <a:t>Troubleshoot end-to-end connectivity in a small to medium-sized business network, using a systematic approach.</a:t>
            </a:r>
          </a:p>
        </p:txBody>
      </p:sp>
    </p:spTree>
    <p:extLst>
      <p:ext uri="{BB962C8B-B14F-4D97-AF65-F5344CB8AC3E}">
        <p14:creationId xmlns:p14="http://schemas.microsoft.com/office/powerpoint/2010/main" val="1065710895"/>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6762" y="2371646"/>
            <a:ext cx="6590476" cy="3352381"/>
          </a:xfrm>
          <a:prstGeom prst="rect">
            <a:avLst/>
          </a:prstGeom>
        </p:spPr>
      </p:pic>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sz="2400" dirty="0"/>
              <a:t>Symptoms and Causes of Network Troubleshooting</a:t>
            </a:r>
            <a:endParaRPr lang="en-US" dirty="0"/>
          </a:p>
        </p:txBody>
      </p:sp>
      <p:sp>
        <p:nvSpPr>
          <p:cNvPr id="6" name="Content Placeholder 1"/>
          <p:cNvSpPr>
            <a:spLocks noGrp="1"/>
          </p:cNvSpPr>
          <p:nvPr>
            <p:ph idx="1"/>
          </p:nvPr>
        </p:nvSpPr>
        <p:spPr>
          <a:xfrm>
            <a:off x="213109" y="1228776"/>
            <a:ext cx="8733677" cy="553842"/>
          </a:xfrm>
        </p:spPr>
        <p:txBody>
          <a:bodyPr>
            <a:normAutofit/>
          </a:bodyPr>
          <a:lstStyle/>
          <a:p>
            <a:pPr marL="0" indent="0" algn="ctr">
              <a:buNone/>
            </a:pPr>
            <a:r>
              <a:rPr lang="en-US" dirty="0"/>
              <a:t>Transport Layer Troubleshooting</a:t>
            </a:r>
          </a:p>
        </p:txBody>
      </p:sp>
    </p:spTree>
    <p:extLst>
      <p:ext uri="{BB962C8B-B14F-4D97-AF65-F5344CB8AC3E}">
        <p14:creationId xmlns:p14="http://schemas.microsoft.com/office/powerpoint/2010/main" val="1744575782"/>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7238" y="1990818"/>
            <a:ext cx="6809524" cy="3800000"/>
          </a:xfrm>
          <a:prstGeom prst="rect">
            <a:avLst/>
          </a:prstGeom>
        </p:spPr>
      </p:pic>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sz="2400" dirty="0"/>
              <a:t>Symptoms and Causes of Network Troubleshooting</a:t>
            </a:r>
            <a:endParaRPr lang="en-US" dirty="0"/>
          </a:p>
        </p:txBody>
      </p:sp>
      <p:sp>
        <p:nvSpPr>
          <p:cNvPr id="6" name="Content Placeholder 1"/>
          <p:cNvSpPr>
            <a:spLocks noGrp="1"/>
          </p:cNvSpPr>
          <p:nvPr>
            <p:ph idx="1"/>
          </p:nvPr>
        </p:nvSpPr>
        <p:spPr>
          <a:xfrm>
            <a:off x="213109" y="1228776"/>
            <a:ext cx="8733677" cy="553842"/>
          </a:xfrm>
        </p:spPr>
        <p:txBody>
          <a:bodyPr>
            <a:normAutofit/>
          </a:bodyPr>
          <a:lstStyle/>
          <a:p>
            <a:pPr marL="0" indent="0" algn="ctr">
              <a:buNone/>
            </a:pPr>
            <a:r>
              <a:rPr lang="en-US" dirty="0"/>
              <a:t>Application Layer Troubleshooting</a:t>
            </a:r>
          </a:p>
        </p:txBody>
      </p:sp>
    </p:spTree>
    <p:extLst>
      <p:ext uri="{BB962C8B-B14F-4D97-AF65-F5344CB8AC3E}">
        <p14:creationId xmlns:p14="http://schemas.microsoft.com/office/powerpoint/2010/main" val="176168915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60735" y="1716965"/>
            <a:ext cx="4565974" cy="3483107"/>
          </a:xfrm>
          <a:prstGeom prst="rect">
            <a:avLst/>
          </a:prstGeom>
        </p:spPr>
      </p:pic>
      <p:sp>
        <p:nvSpPr>
          <p:cNvPr id="21505" name="Rectangle 2"/>
          <p:cNvSpPr>
            <a:spLocks noGrp="1" noChangeArrowheads="1"/>
          </p:cNvSpPr>
          <p:nvPr>
            <p:ph type="title"/>
          </p:nvPr>
        </p:nvSpPr>
        <p:spPr>
          <a:xfrm>
            <a:off x="193868" y="394392"/>
            <a:ext cx="8772157" cy="755982"/>
          </a:xfrm>
        </p:spPr>
        <p:txBody>
          <a:bodyPr/>
          <a:lstStyle/>
          <a:p>
            <a:r>
              <a:rPr lang="en-US" sz="1800" dirty="0"/>
              <a:t>Troubleshooting Scenarios</a:t>
            </a:r>
            <a:br>
              <a:rPr lang="en-US" sz="1800" dirty="0"/>
            </a:br>
            <a:r>
              <a:rPr lang="en-US" dirty="0"/>
              <a:t>Troubleshooting IP Connectivity</a:t>
            </a:r>
          </a:p>
        </p:txBody>
      </p:sp>
      <p:sp>
        <p:nvSpPr>
          <p:cNvPr id="6" name="Content Placeholder 1"/>
          <p:cNvSpPr>
            <a:spLocks noGrp="1"/>
          </p:cNvSpPr>
          <p:nvPr>
            <p:ph idx="1"/>
          </p:nvPr>
        </p:nvSpPr>
        <p:spPr>
          <a:xfrm>
            <a:off x="213110" y="1228776"/>
            <a:ext cx="4451254" cy="5338280"/>
          </a:xfrm>
        </p:spPr>
        <p:txBody>
          <a:bodyPr>
            <a:normAutofit fontScale="92500" lnSpcReduction="20000"/>
          </a:bodyPr>
          <a:lstStyle/>
          <a:p>
            <a:r>
              <a:rPr lang="en-US" dirty="0">
                <a:effectLst/>
              </a:rPr>
              <a:t>Common bottom-up troubleshooting steps for end-to-end connectivity:</a:t>
            </a:r>
          </a:p>
          <a:p>
            <a:pPr lvl="1"/>
            <a:r>
              <a:rPr lang="en-US" b="1" dirty="0"/>
              <a:t>Step 1.</a:t>
            </a:r>
            <a:r>
              <a:rPr lang="en-US" dirty="0"/>
              <a:t> Check physical connectivity</a:t>
            </a:r>
          </a:p>
          <a:p>
            <a:pPr lvl="1"/>
            <a:r>
              <a:rPr lang="en-US" b="1" dirty="0"/>
              <a:t>Step 2.</a:t>
            </a:r>
            <a:r>
              <a:rPr lang="en-US" dirty="0"/>
              <a:t> Check for duplex mismatches.</a:t>
            </a:r>
          </a:p>
          <a:p>
            <a:pPr lvl="1"/>
            <a:r>
              <a:rPr lang="en-US" b="1" dirty="0"/>
              <a:t>Step 3.</a:t>
            </a:r>
            <a:r>
              <a:rPr lang="en-US" dirty="0"/>
              <a:t> Check data link and network layer addressing.</a:t>
            </a:r>
          </a:p>
          <a:p>
            <a:pPr lvl="1"/>
            <a:r>
              <a:rPr lang="en-US" b="1" dirty="0"/>
              <a:t>Step 4.</a:t>
            </a:r>
            <a:r>
              <a:rPr lang="en-US" dirty="0"/>
              <a:t> Verify that the default gateway is correct.</a:t>
            </a:r>
          </a:p>
          <a:p>
            <a:pPr lvl="1"/>
            <a:r>
              <a:rPr lang="en-US" b="1" dirty="0"/>
              <a:t>Step 5.</a:t>
            </a:r>
            <a:r>
              <a:rPr lang="en-US" dirty="0"/>
              <a:t> Ensure that devices are determining the correct path from the source to the destination.</a:t>
            </a:r>
          </a:p>
          <a:p>
            <a:pPr lvl="1"/>
            <a:r>
              <a:rPr lang="en-US" b="1" dirty="0"/>
              <a:t>Step 6.</a:t>
            </a:r>
            <a:r>
              <a:rPr lang="en-US" dirty="0"/>
              <a:t> Verify the transport layer is functioning properly. </a:t>
            </a:r>
          </a:p>
          <a:p>
            <a:pPr lvl="1"/>
            <a:r>
              <a:rPr lang="en-US" b="1" dirty="0"/>
              <a:t>Step 7.</a:t>
            </a:r>
            <a:r>
              <a:rPr lang="en-US" dirty="0"/>
              <a:t> Verify that there are no ACLs blocking traffic.</a:t>
            </a:r>
          </a:p>
          <a:p>
            <a:pPr lvl="1"/>
            <a:r>
              <a:rPr lang="en-US" b="1" dirty="0"/>
              <a:t>Step 8.</a:t>
            </a:r>
            <a:r>
              <a:rPr lang="en-US" dirty="0"/>
              <a:t> Ensure that DNS settings are correct. </a:t>
            </a:r>
          </a:p>
        </p:txBody>
      </p:sp>
    </p:spTree>
    <p:extLst>
      <p:ext uri="{BB962C8B-B14F-4D97-AF65-F5344CB8AC3E}">
        <p14:creationId xmlns:p14="http://schemas.microsoft.com/office/powerpoint/2010/main" val="233705315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a:t>8.3 Chapter Summary</a:t>
            </a:r>
          </a:p>
        </p:txBody>
      </p:sp>
    </p:spTree>
    <p:extLst>
      <p:ext uri="{BB962C8B-B14F-4D97-AF65-F5344CB8AC3E}">
        <p14:creationId xmlns:p14="http://schemas.microsoft.com/office/powerpoint/2010/main" val="176190025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Chapter Summary</a:t>
            </a:r>
            <a:r>
              <a:rPr lang="en-US" dirty="0"/>
              <a:t/>
            </a:r>
            <a:br>
              <a:rPr lang="en-US" dirty="0"/>
            </a:br>
            <a:r>
              <a:rPr lang="en-US" dirty="0"/>
              <a:t>Summary</a:t>
            </a:r>
          </a:p>
        </p:txBody>
      </p:sp>
      <p:sp>
        <p:nvSpPr>
          <p:cNvPr id="3" name="Content Placeholder 2"/>
          <p:cNvSpPr>
            <a:spLocks noGrp="1"/>
          </p:cNvSpPr>
          <p:nvPr>
            <p:ph idx="1"/>
          </p:nvPr>
        </p:nvSpPr>
        <p:spPr>
          <a:xfrm>
            <a:off x="213109" y="1219200"/>
            <a:ext cx="8733677" cy="5246707"/>
          </a:xfrm>
        </p:spPr>
        <p:txBody>
          <a:bodyPr>
            <a:normAutofit fontScale="77500" lnSpcReduction="20000"/>
          </a:bodyPr>
          <a:lstStyle/>
          <a:p>
            <a:r>
              <a:rPr lang="en-US" dirty="0"/>
              <a:t>For network administrators to be able to monitor and troubleshoot a network, they must have a complete set of accurate and current network documentation, including configuration files, physical and logical topology diagrams, and a baseline performance level.</a:t>
            </a:r>
          </a:p>
          <a:p>
            <a:r>
              <a:rPr lang="en-US" dirty="0"/>
              <a:t>The three major stages to troubleshooting problems are gather symptoms, isolate the problem, then correct the problem. </a:t>
            </a:r>
          </a:p>
          <a:p>
            <a:r>
              <a:rPr lang="en-US" dirty="0"/>
              <a:t>The OSI model or the TCP/IP model can be applied to a network problem. A network administrator can use the bottom-up method, the top-down method, or the divide-and-conquer method. </a:t>
            </a:r>
          </a:p>
          <a:p>
            <a:r>
              <a:rPr lang="en-US" dirty="0"/>
              <a:t>Common software tools that can help with troubleshooting include network management system tools, knowledge bases, baselining tools, host-based protocol analyzers, and Cisco IOS EPC. </a:t>
            </a:r>
          </a:p>
          <a:p>
            <a:r>
              <a:rPr lang="en-US" dirty="0"/>
              <a:t>Hardware troubleshooting tools include a NAM, digital multimeters, cable testers, cable analyzers, and portable network analyzers. Cisco IOS log information can also be used to identify potential problems.</a:t>
            </a:r>
          </a:p>
          <a:p>
            <a:r>
              <a:rPr lang="en-US" dirty="0"/>
              <a:t>There are characteristic physical layer, data link layer, network layer, transport layer, and application layer symptoms and problems of which the network administrator should be aware. The administrator may need to pay particular attention to physical connectivity, default gateways, MAC address tables, NAT, and routing information.</a:t>
            </a:r>
          </a:p>
          <a:p>
            <a:endParaRPr lang="en-US" dirty="0"/>
          </a:p>
        </p:txBody>
      </p:sp>
    </p:spTree>
    <p:extLst>
      <p:ext uri="{BB962C8B-B14F-4D97-AF65-F5344CB8AC3E}">
        <p14:creationId xmlns:p14="http://schemas.microsoft.com/office/powerpoint/2010/main" val="2579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036819"/>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val="72538262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611" y="2263775"/>
            <a:ext cx="4410635" cy="1481138"/>
          </a:xfrm>
        </p:spPr>
        <p:txBody>
          <a:bodyPr/>
          <a:lstStyle/>
          <a:p>
            <a:r>
              <a:rPr lang="en-US" sz="2200" dirty="0"/>
              <a:t>8.1 Troubleshooting Methodology</a:t>
            </a: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Network Documentation</a:t>
            </a:r>
          </a:p>
        </p:txBody>
      </p:sp>
      <p:sp>
        <p:nvSpPr>
          <p:cNvPr id="2" name="Content Placeholder 1"/>
          <p:cNvSpPr>
            <a:spLocks noGrp="1"/>
          </p:cNvSpPr>
          <p:nvPr>
            <p:ph idx="1"/>
          </p:nvPr>
        </p:nvSpPr>
        <p:spPr>
          <a:xfrm>
            <a:off x="213109" y="1228776"/>
            <a:ext cx="3363809" cy="5309676"/>
          </a:xfrm>
        </p:spPr>
        <p:txBody>
          <a:bodyPr>
            <a:normAutofit lnSpcReduction="10000"/>
          </a:bodyPr>
          <a:lstStyle/>
          <a:p>
            <a:r>
              <a:rPr lang="en-US" dirty="0"/>
              <a:t>Documentation is critical to being able to monitor and troubleshoot a network.</a:t>
            </a:r>
          </a:p>
          <a:p>
            <a:r>
              <a:rPr lang="en-US" dirty="0"/>
              <a:t>Documentation includes:</a:t>
            </a:r>
          </a:p>
          <a:p>
            <a:pPr lvl="1"/>
            <a:r>
              <a:rPr lang="en-US" dirty="0"/>
              <a:t>Configuration files, including network configuration files and end-system configuration files</a:t>
            </a:r>
          </a:p>
          <a:p>
            <a:pPr lvl="1"/>
            <a:r>
              <a:rPr lang="en-US" dirty="0"/>
              <a:t>Physical and logical topology diagrams</a:t>
            </a:r>
          </a:p>
          <a:p>
            <a:pPr lvl="1"/>
            <a:r>
              <a:rPr lang="en-US" dirty="0"/>
              <a:t>A baseline performance levels</a:t>
            </a:r>
          </a:p>
          <a:p>
            <a:pPr lvl="1"/>
            <a:endParaRPr lang="en-US" dirty="0">
              <a:effectLst/>
            </a:endParaRPr>
          </a:p>
        </p:txBody>
      </p:sp>
      <p:pic>
        <p:nvPicPr>
          <p:cNvPr id="3" name="Picture 2"/>
          <p:cNvPicPr>
            <a:picLocks noChangeAspect="1"/>
          </p:cNvPicPr>
          <p:nvPr/>
        </p:nvPicPr>
        <p:blipFill>
          <a:blip r:embed="rId3"/>
          <a:stretch>
            <a:fillRect/>
          </a:stretch>
        </p:blipFill>
        <p:spPr>
          <a:xfrm>
            <a:off x="3680677" y="1399695"/>
            <a:ext cx="5175203" cy="4570800"/>
          </a:xfrm>
          <a:prstGeom prst="rect">
            <a:avLst/>
          </a:prstGeom>
        </p:spPr>
      </p:pic>
    </p:spTree>
    <p:extLst>
      <p:ext uri="{BB962C8B-B14F-4D97-AF65-F5344CB8AC3E}">
        <p14:creationId xmlns:p14="http://schemas.microsoft.com/office/powerpoint/2010/main" val="218995812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Network Documentation</a:t>
            </a:r>
          </a:p>
        </p:txBody>
      </p:sp>
      <p:sp>
        <p:nvSpPr>
          <p:cNvPr id="2" name="Content Placeholder 1"/>
          <p:cNvSpPr>
            <a:spLocks noGrp="1"/>
          </p:cNvSpPr>
          <p:nvPr>
            <p:ph idx="1"/>
          </p:nvPr>
        </p:nvSpPr>
        <p:spPr>
          <a:xfrm>
            <a:off x="213109" y="1228776"/>
            <a:ext cx="8715738" cy="1738542"/>
          </a:xfrm>
        </p:spPr>
        <p:txBody>
          <a:bodyPr>
            <a:normAutofit fontScale="92500" lnSpcReduction="10000"/>
          </a:bodyPr>
          <a:lstStyle/>
          <a:p>
            <a:r>
              <a:rPr lang="en-US" dirty="0"/>
              <a:t>To establish and capture an initial network baseline, perform the following steps:</a:t>
            </a:r>
          </a:p>
          <a:p>
            <a:pPr lvl="1"/>
            <a:r>
              <a:rPr lang="en-US" dirty="0"/>
              <a:t>Step 1. Determine what types of data to collect.</a:t>
            </a:r>
          </a:p>
          <a:p>
            <a:pPr lvl="1"/>
            <a:r>
              <a:rPr lang="en-US" dirty="0"/>
              <a:t>Step 2. Identify devices and ports of interest.</a:t>
            </a:r>
          </a:p>
          <a:p>
            <a:pPr lvl="1"/>
            <a:r>
              <a:rPr lang="en-US" dirty="0"/>
              <a:t>Step 3. Determine the baseline duration.</a:t>
            </a:r>
          </a:p>
        </p:txBody>
      </p:sp>
      <p:pic>
        <p:nvPicPr>
          <p:cNvPr id="4" name="Picture 3"/>
          <p:cNvPicPr>
            <a:picLocks noChangeAspect="1"/>
          </p:cNvPicPr>
          <p:nvPr/>
        </p:nvPicPr>
        <p:blipFill>
          <a:blip r:embed="rId3"/>
          <a:stretch>
            <a:fillRect/>
          </a:stretch>
        </p:blipFill>
        <p:spPr>
          <a:xfrm>
            <a:off x="1076762" y="2962774"/>
            <a:ext cx="6990476" cy="3514286"/>
          </a:xfrm>
          <a:prstGeom prst="rect">
            <a:avLst/>
          </a:prstGeom>
        </p:spPr>
      </p:pic>
    </p:spTree>
    <p:extLst>
      <p:ext uri="{BB962C8B-B14F-4D97-AF65-F5344CB8AC3E}">
        <p14:creationId xmlns:p14="http://schemas.microsoft.com/office/powerpoint/2010/main" val="124701224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108" y="1228775"/>
            <a:ext cx="3946515" cy="5306495"/>
          </a:xfrm>
        </p:spPr>
        <p:txBody>
          <a:bodyPr>
            <a:normAutofit/>
          </a:bodyPr>
          <a:lstStyle/>
          <a:p>
            <a:r>
              <a:rPr lang="en-US" dirty="0"/>
              <a:t>Common Cisco IOS commands used for data collection.</a:t>
            </a:r>
          </a:p>
          <a:p>
            <a:r>
              <a:rPr lang="en-US" dirty="0"/>
              <a:t>Manual collection of data should be reserved for smaller networks or limited to mission-critical network devices. </a:t>
            </a:r>
          </a:p>
          <a:p>
            <a:r>
              <a:rPr lang="en-US" dirty="0"/>
              <a:t>Sophisticated network management software is typically used to baseline large and complex networks.</a:t>
            </a:r>
          </a:p>
        </p:txBody>
      </p:sp>
      <p:pic>
        <p:nvPicPr>
          <p:cNvPr id="3" name="Picture 2"/>
          <p:cNvPicPr>
            <a:picLocks noChangeAspect="1"/>
          </p:cNvPicPr>
          <p:nvPr/>
        </p:nvPicPr>
        <p:blipFill>
          <a:blip r:embed="rId3"/>
          <a:stretch>
            <a:fillRect/>
          </a:stretch>
        </p:blipFill>
        <p:spPr>
          <a:xfrm>
            <a:off x="4425859" y="1190075"/>
            <a:ext cx="4572000" cy="3520800"/>
          </a:xfrm>
          <a:prstGeom prst="rect">
            <a:avLst/>
          </a:prstGeom>
        </p:spPr>
      </p:pic>
      <p:pic>
        <p:nvPicPr>
          <p:cNvPr id="5" name="Picture 4"/>
          <p:cNvPicPr>
            <a:picLocks noChangeAspect="1"/>
          </p:cNvPicPr>
          <p:nvPr/>
        </p:nvPicPr>
        <p:blipFill>
          <a:blip r:embed="rId4"/>
          <a:stretch>
            <a:fillRect/>
          </a:stretch>
        </p:blipFill>
        <p:spPr>
          <a:xfrm>
            <a:off x="4430622" y="4706634"/>
            <a:ext cx="4572000" cy="1961489"/>
          </a:xfrm>
          <a:prstGeom prst="rect">
            <a:avLst/>
          </a:prstGeom>
        </p:spPr>
      </p:pic>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Network Documentation</a:t>
            </a:r>
          </a:p>
        </p:txBody>
      </p:sp>
    </p:spTree>
    <p:extLst>
      <p:ext uri="{BB962C8B-B14F-4D97-AF65-F5344CB8AC3E}">
        <p14:creationId xmlns:p14="http://schemas.microsoft.com/office/powerpoint/2010/main" val="385962157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Troubleshooting Process</a:t>
            </a:r>
          </a:p>
        </p:txBody>
      </p:sp>
      <p:pic>
        <p:nvPicPr>
          <p:cNvPr id="2" name="Picture 1"/>
          <p:cNvPicPr>
            <a:picLocks noChangeAspect="1"/>
          </p:cNvPicPr>
          <p:nvPr/>
        </p:nvPicPr>
        <p:blipFill>
          <a:blip r:embed="rId3"/>
          <a:stretch>
            <a:fillRect/>
          </a:stretch>
        </p:blipFill>
        <p:spPr>
          <a:xfrm>
            <a:off x="1705333" y="1494046"/>
            <a:ext cx="5733333" cy="4838095"/>
          </a:xfrm>
          <a:prstGeom prst="rect">
            <a:avLst/>
          </a:prstGeom>
        </p:spPr>
      </p:pic>
    </p:spTree>
    <p:extLst>
      <p:ext uri="{BB962C8B-B14F-4D97-AF65-F5344CB8AC3E}">
        <p14:creationId xmlns:p14="http://schemas.microsoft.com/office/powerpoint/2010/main" val="140967714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Troubleshooting Process</a:t>
            </a:r>
          </a:p>
        </p:txBody>
      </p:sp>
      <p:sp>
        <p:nvSpPr>
          <p:cNvPr id="5" name="Content Placeholder 1"/>
          <p:cNvSpPr>
            <a:spLocks noGrp="1"/>
          </p:cNvSpPr>
          <p:nvPr>
            <p:ph idx="1"/>
          </p:nvPr>
        </p:nvSpPr>
        <p:spPr>
          <a:xfrm>
            <a:off x="213109" y="1228776"/>
            <a:ext cx="8715737" cy="994471"/>
          </a:xfrm>
        </p:spPr>
        <p:txBody>
          <a:bodyPr>
            <a:normAutofit/>
          </a:bodyPr>
          <a:lstStyle/>
          <a:p>
            <a:r>
              <a:rPr lang="en-US" dirty="0"/>
              <a:t>Common Cisco IOS commands used to gather the symptoms of a network problem.</a:t>
            </a:r>
            <a:endParaRPr lang="en-US" dirty="0">
              <a:effectLst/>
            </a:endParaRPr>
          </a:p>
        </p:txBody>
      </p:sp>
      <p:pic>
        <p:nvPicPr>
          <p:cNvPr id="2" name="Picture 1"/>
          <p:cNvPicPr>
            <a:picLocks noChangeAspect="1"/>
          </p:cNvPicPr>
          <p:nvPr/>
        </p:nvPicPr>
        <p:blipFill>
          <a:blip r:embed="rId3"/>
          <a:stretch>
            <a:fillRect/>
          </a:stretch>
        </p:blipFill>
        <p:spPr>
          <a:xfrm>
            <a:off x="1010095" y="2285428"/>
            <a:ext cx="7123809" cy="4295238"/>
          </a:xfrm>
          <a:prstGeom prst="rect">
            <a:avLst/>
          </a:prstGeom>
        </p:spPr>
      </p:pic>
    </p:spTree>
    <p:extLst>
      <p:ext uri="{BB962C8B-B14F-4D97-AF65-F5344CB8AC3E}">
        <p14:creationId xmlns:p14="http://schemas.microsoft.com/office/powerpoint/2010/main" val="191785500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nSpc>
                <a:spcPct val="80000"/>
              </a:lnSpc>
              <a:buFontTx/>
              <a:buNone/>
            </a:pPr>
            <a:r>
              <a:rPr lang="en-US" sz="1800" dirty="0"/>
              <a:t>Troubleshooting Methodology</a:t>
            </a:r>
            <a:r>
              <a:rPr lang="en-US" dirty="0"/>
              <a:t/>
            </a:r>
            <a:br>
              <a:rPr lang="en-US" dirty="0"/>
            </a:br>
            <a:r>
              <a:rPr lang="en-US" dirty="0"/>
              <a:t>Isolating the Issue Using Layered Models</a:t>
            </a:r>
          </a:p>
        </p:txBody>
      </p:sp>
      <p:sp>
        <p:nvSpPr>
          <p:cNvPr id="5" name="Content Placeholder 1"/>
          <p:cNvSpPr>
            <a:spLocks noGrp="1"/>
          </p:cNvSpPr>
          <p:nvPr>
            <p:ph idx="1"/>
          </p:nvPr>
        </p:nvSpPr>
        <p:spPr>
          <a:xfrm>
            <a:off x="213109" y="2052918"/>
            <a:ext cx="4063055" cy="4485534"/>
          </a:xfrm>
        </p:spPr>
        <p:txBody>
          <a:bodyPr>
            <a:normAutofit/>
          </a:bodyPr>
          <a:lstStyle/>
          <a:p>
            <a:r>
              <a:rPr lang="en-US" dirty="0"/>
              <a:t>After gathering symptoms, the network administrator compares the characteristics of the problem to the logical layers of the network to isolate and solve the issue.</a:t>
            </a:r>
          </a:p>
        </p:txBody>
      </p:sp>
      <p:pic>
        <p:nvPicPr>
          <p:cNvPr id="2" name="Picture 1"/>
          <p:cNvPicPr>
            <a:picLocks noChangeAspect="1"/>
          </p:cNvPicPr>
          <p:nvPr/>
        </p:nvPicPr>
        <p:blipFill>
          <a:blip r:embed="rId3"/>
          <a:stretch>
            <a:fillRect/>
          </a:stretch>
        </p:blipFill>
        <p:spPr>
          <a:xfrm>
            <a:off x="4315359" y="1971431"/>
            <a:ext cx="4683687" cy="3730122"/>
          </a:xfrm>
          <a:prstGeom prst="rect">
            <a:avLst/>
          </a:prstGeom>
        </p:spPr>
      </p:pic>
    </p:spTree>
    <p:extLst>
      <p:ext uri="{BB962C8B-B14F-4D97-AF65-F5344CB8AC3E}">
        <p14:creationId xmlns:p14="http://schemas.microsoft.com/office/powerpoint/2010/main" val="739391346"/>
      </p:ext>
    </p:extLst>
  </p:cSld>
  <p:clrMapOvr>
    <a:masterClrMapping/>
  </p:clrMapOvr>
  <p:transition spd="med">
    <p:wipe dir="r"/>
  </p:transition>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12971</TotalTime>
  <Pages>28</Pages>
  <Words>841</Words>
  <Application>Microsoft Office PowerPoint</Application>
  <PresentationFormat>On-screen Show (4:3)</PresentationFormat>
  <Paragraphs>162</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PPT-TMPLT-WHT_C</vt:lpstr>
      <vt:lpstr>NetAcad-4F_PPT-WHT_060408</vt:lpstr>
      <vt:lpstr>Instructor Materials Chapter 8: Network Troubleshooting</vt:lpstr>
      <vt:lpstr>Chapter 8 - Sections &amp; Objectives</vt:lpstr>
      <vt:lpstr>8.1 Troubleshooting Methodology</vt:lpstr>
      <vt:lpstr>Troubleshooting Methodology Network Documentation</vt:lpstr>
      <vt:lpstr>Troubleshooting Methodology Network Documentation</vt:lpstr>
      <vt:lpstr>Troubleshooting Methodology Network Documentation</vt:lpstr>
      <vt:lpstr>Troubleshooting Methodology Troubleshooting Process</vt:lpstr>
      <vt:lpstr>Troubleshooting Methodology Troubleshooting Process</vt:lpstr>
      <vt:lpstr>Troubleshooting Methodology Isolating the Issue Using Layered Models</vt:lpstr>
      <vt:lpstr>Troubleshooting Methodology Isolating the Issue Using Layered Models</vt:lpstr>
      <vt:lpstr>8.2 Troubleshooting Scenarios</vt:lpstr>
      <vt:lpstr>Troubleshooting Scenarios Using IP SLA</vt:lpstr>
      <vt:lpstr>Troubleshooting Scenarios Using IP SLA</vt:lpstr>
      <vt:lpstr>Troubleshooting Scenarios Using IP SLA</vt:lpstr>
      <vt:lpstr>Troubleshooting Scenarios Troubleshooting Tools</vt:lpstr>
      <vt:lpstr>Troubleshooting Scenarios Troubleshooting Tools</vt:lpstr>
      <vt:lpstr>Troubleshooting Scenarios Symptoms and Causes of Network Troubleshooting</vt:lpstr>
      <vt:lpstr>Troubleshooting Scenarios Symptoms and Causes of Network Troubleshooting</vt:lpstr>
      <vt:lpstr>Troubleshooting Scenarios Symptoms and Causes of Network Troubleshooting</vt:lpstr>
      <vt:lpstr>Troubleshooting Scenarios Symptoms and Causes of Network Troubleshooting</vt:lpstr>
      <vt:lpstr>Troubleshooting Scenarios Symptoms and Causes of Network Troubleshooting</vt:lpstr>
      <vt:lpstr>Troubleshooting Scenarios Troubleshooting IP Connectivity</vt:lpstr>
      <vt:lpstr>8.3 Chapter Summary</vt:lpstr>
      <vt:lpstr>Chapter Summary 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X: Chapter Title</dc:title>
  <dc:creator>Suk-yi Pennock</dc:creator>
  <cp:lastModifiedBy>hp</cp:lastModifiedBy>
  <cp:revision>353</cp:revision>
  <cp:lastPrinted>1999-01-27T00:54:54Z</cp:lastPrinted>
  <dcterms:created xsi:type="dcterms:W3CDTF">2016-09-09T13:31:30Z</dcterms:created>
  <dcterms:modified xsi:type="dcterms:W3CDTF">2017-09-12T08:01:19Z</dcterms:modified>
</cp:coreProperties>
</file>