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945" r:id="rId2"/>
  </p:sldMasterIdLst>
  <p:notesMasterIdLst>
    <p:notesMasterId r:id="rId25"/>
  </p:notesMasterIdLst>
  <p:handoutMasterIdLst>
    <p:handoutMasterId r:id="rId26"/>
  </p:handoutMasterIdLst>
  <p:sldIdLst>
    <p:sldId id="812" r:id="rId3"/>
    <p:sldId id="786" r:id="rId4"/>
    <p:sldId id="791" r:id="rId5"/>
    <p:sldId id="912" r:id="rId6"/>
    <p:sldId id="937" r:id="rId7"/>
    <p:sldId id="938" r:id="rId8"/>
    <p:sldId id="939" r:id="rId9"/>
    <p:sldId id="913" r:id="rId10"/>
    <p:sldId id="940" r:id="rId11"/>
    <p:sldId id="941" r:id="rId12"/>
    <p:sldId id="942" r:id="rId13"/>
    <p:sldId id="914" r:id="rId14"/>
    <p:sldId id="943" r:id="rId15"/>
    <p:sldId id="945" r:id="rId16"/>
    <p:sldId id="944" r:id="rId17"/>
    <p:sldId id="915" r:id="rId18"/>
    <p:sldId id="883" r:id="rId19"/>
    <p:sldId id="946" r:id="rId20"/>
    <p:sldId id="947" r:id="rId21"/>
    <p:sldId id="948" r:id="rId22"/>
    <p:sldId id="884" r:id="rId23"/>
    <p:sldId id="885" r:id="rId2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e Gibbons" initials="JG" lastIdx="12" clrIdx="0"/>
  <p:cmAuthor id="1" name="Rodrigo Floriano" initials="RF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4"/>
    <a:srgbClr val="678DC5"/>
    <a:srgbClr val="3E67A4"/>
    <a:srgbClr val="3E8DC5"/>
    <a:srgbClr val="5F5F65"/>
    <a:srgbClr val="7E7E86"/>
    <a:srgbClr val="FFFFFF"/>
    <a:srgbClr val="8E8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 autoAdjust="0"/>
    <p:restoredTop sz="89277" autoAdjust="0"/>
  </p:normalViewPr>
  <p:slideViewPr>
    <p:cSldViewPr snapToGrid="0"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2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9.xml"/><Relationship Id="rId3" Type="http://schemas.openxmlformats.org/officeDocument/2006/relationships/slide" Target="slides/slide6.xml"/><Relationship Id="rId7" Type="http://schemas.openxmlformats.org/officeDocument/2006/relationships/slide" Target="slides/slide11.xml"/><Relationship Id="rId12" Type="http://schemas.openxmlformats.org/officeDocument/2006/relationships/slide" Target="slides/slide18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10.xml"/><Relationship Id="rId11" Type="http://schemas.openxmlformats.org/officeDocument/2006/relationships/slide" Target="slides/slide17.xml"/><Relationship Id="rId5" Type="http://schemas.openxmlformats.org/officeDocument/2006/relationships/slide" Target="slides/slide9.xml"/><Relationship Id="rId10" Type="http://schemas.openxmlformats.org/officeDocument/2006/relationships/slide" Target="slides/slide15.xml"/><Relationship Id="rId4" Type="http://schemas.openxmlformats.org/officeDocument/2006/relationships/slide" Target="slides/slide7.xml"/><Relationship Id="rId9" Type="http://schemas.openxmlformats.org/officeDocument/2006/relationships/slide" Target="slides/slide14.xml"/><Relationship Id="rId1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12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Presentation_ID.scr</a:t>
            </a:r>
          </a:p>
        </p:txBody>
      </p:sp>
      <p:sp>
        <p:nvSpPr>
          <p:cNvPr id="5124" name="Line 13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4"/>
          <p:cNvSpPr>
            <a:spLocks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/>
          <a:p>
            <a:pPr algn="r" defTabSz="903288">
              <a:lnSpc>
                <a:spcPct val="100000"/>
              </a:lnSpc>
            </a:pPr>
            <a:fld id="{22244E67-557B-7741-B9F5-F61AA18495DF}" type="slidenum">
              <a:rPr lang="en-US" sz="800"/>
              <a:pPr algn="r" defTabSz="903288">
                <a:lnSpc>
                  <a:spcPct val="100000"/>
                </a:lnSpc>
              </a:pPr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181015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Presentation_ID.scr</a:t>
            </a:r>
          </a:p>
        </p:txBody>
      </p:sp>
      <p:sp>
        <p:nvSpPr>
          <p:cNvPr id="6148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>
              <a:lnSpc>
                <a:spcPct val="100000"/>
              </a:lnSpc>
              <a:defRPr sz="800" smtClean="0">
                <a:cs typeface="+mn-cs"/>
              </a:defRPr>
            </a:lvl1pPr>
          </a:lstStyle>
          <a:p>
            <a:pPr>
              <a:defRPr/>
            </a:pPr>
            <a:fld id="{F4CE0E46-7F05-B940-8356-5580BE265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0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8350" y="4378325"/>
            <a:ext cx="5468938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646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9030C1-C977-B14B-8EB7-BA2B30FCDB63}" type="slidenum">
              <a:rPr lang="en-US" sz="800"/>
              <a:pPr/>
              <a:t>1</a:t>
            </a:fld>
            <a:endParaRPr lang="en-US" sz="80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b="0" dirty="0"/>
              <a:t>Cisco Networking Academy </a:t>
            </a:r>
            <a:r>
              <a:rPr lang="en-US" b="0" dirty="0" smtClean="0"/>
              <a:t>Program</a:t>
            </a:r>
            <a:endParaRPr lang="en-US" b="0" dirty="0"/>
          </a:p>
          <a:p>
            <a:pPr>
              <a:buFontTx/>
              <a:buNone/>
            </a:pPr>
            <a:r>
              <a:rPr lang="en-US" b="0" dirty="0" smtClean="0"/>
              <a:t>Introduction</a:t>
            </a:r>
            <a:r>
              <a:rPr lang="en-US" b="0" baseline="0" dirty="0" smtClean="0"/>
              <a:t> to Networks v6.0</a:t>
            </a:r>
            <a:endParaRPr lang="en-US" b="0" dirty="0"/>
          </a:p>
          <a:p>
            <a:pPr>
              <a:buFontTx/>
              <a:buNone/>
            </a:pPr>
            <a:r>
              <a:rPr lang="en-US" sz="1400" dirty="0" smtClean="0">
                <a:latin typeface="Arial" charset="0"/>
              </a:rPr>
              <a:t>Chapter 2: Configure a Network Operating System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397270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10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2.2 – </a:t>
            </a:r>
            <a:r>
              <a:rPr lang="en-US" sz="1200" dirty="0" smtClean="0">
                <a:latin typeface="Arial" charset="0"/>
              </a:rPr>
              <a:t>Basic Device Configuration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2.2.2 –Limit Access to Device Configurations</a:t>
            </a: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83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11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2.2 – </a:t>
            </a:r>
            <a:r>
              <a:rPr lang="en-US" sz="1200" dirty="0" smtClean="0">
                <a:latin typeface="Arial" charset="0"/>
              </a:rPr>
              <a:t>Basic Device Configuration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2.2.3 –Save Configurations</a:t>
            </a: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86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389-8690-465F-BB28-DC61C90E42E7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0" dirty="0" smtClean="0"/>
              <a:t>Cisco Networking Academy Program</a:t>
            </a:r>
          </a:p>
          <a:p>
            <a:pPr>
              <a:buFontTx/>
              <a:buNone/>
            </a:pPr>
            <a:r>
              <a:rPr lang="en-US" b="0" dirty="0" smtClean="0"/>
              <a:t>Introduction to Networks</a:t>
            </a:r>
            <a:r>
              <a:rPr lang="en-US" b="0" baseline="0" dirty="0" smtClean="0"/>
              <a:t> v6.0</a:t>
            </a:r>
            <a:endParaRPr lang="en-US" b="0" dirty="0" smtClean="0"/>
          </a:p>
          <a:p>
            <a:pPr>
              <a:buFontTx/>
              <a:buNone/>
            </a:pPr>
            <a:r>
              <a:rPr lang="en-US" sz="1200" b="0" dirty="0" smtClean="0"/>
              <a:t>Chapter 2: Configure a Network Operating System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388080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13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2.3 – </a:t>
            </a:r>
            <a:r>
              <a:rPr lang="en-US" sz="1200" dirty="0" smtClean="0">
                <a:latin typeface="Arial" charset="0"/>
              </a:rPr>
              <a:t>Address Schemes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2.3.1 – Ports and Addresses</a:t>
            </a: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852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14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2.3 – </a:t>
            </a:r>
            <a:r>
              <a:rPr lang="en-US" sz="1200" dirty="0" smtClean="0">
                <a:latin typeface="Arial" charset="0"/>
              </a:rPr>
              <a:t>Address Schemes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2.3.2 – Configure IP Addressing</a:t>
            </a: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10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15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2.3 – </a:t>
            </a:r>
            <a:r>
              <a:rPr lang="en-US" sz="1200" dirty="0" smtClean="0">
                <a:latin typeface="Arial" charset="0"/>
              </a:rPr>
              <a:t>Address Schemes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2.3.3 – Verifying Connectivity</a:t>
            </a: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11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389-8690-465F-BB28-DC61C90E42E7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0" dirty="0" smtClean="0"/>
              <a:t>Cisco Networking Academy Program</a:t>
            </a:r>
          </a:p>
          <a:p>
            <a:pPr>
              <a:buFontTx/>
              <a:buNone/>
            </a:pPr>
            <a:r>
              <a:rPr lang="en-US" b="0" dirty="0" smtClean="0"/>
              <a:t>Introduction to Networks</a:t>
            </a:r>
            <a:r>
              <a:rPr lang="en-US" b="0" baseline="0" dirty="0" smtClean="0"/>
              <a:t> v6.0</a:t>
            </a:r>
            <a:endParaRPr lang="en-US" b="0" dirty="0" smtClean="0"/>
          </a:p>
          <a:p>
            <a:pPr>
              <a:buFontTx/>
              <a:buNone/>
            </a:pPr>
            <a:r>
              <a:rPr lang="en-US" sz="1200" b="0" dirty="0" smtClean="0"/>
              <a:t>Chapter 2: Configure a Network Operating System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4728730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17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2.4.1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- </a:t>
            </a:r>
            <a:r>
              <a:rPr lang="en-US" dirty="0" smtClean="0">
                <a:latin typeface="Arial" charset="0"/>
              </a:rPr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289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92755B-29FD-8743-9094-C0E3A734D22E}" type="slidenum">
              <a:rPr lang="en-US" sz="800"/>
              <a:pPr/>
              <a:t>18</a:t>
            </a:fld>
            <a:endParaRPr lang="en-US" sz="8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New Terms and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241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92755B-29FD-8743-9094-C0E3A734D22E}" type="slidenum">
              <a:rPr lang="en-US" sz="800"/>
              <a:pPr/>
              <a:t>19</a:t>
            </a:fld>
            <a:endParaRPr lang="en-US" sz="8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New Terms and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33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C839C26-801B-42B6-A101-60F37FE2B0A8}" type="slidenum">
              <a:rPr lang="en-US" sz="800" b="0"/>
              <a:pPr algn="r"/>
              <a:t>2</a:t>
            </a:fld>
            <a:endParaRPr lang="en-US" sz="800" b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23805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92755B-29FD-8743-9094-C0E3A734D22E}" type="slidenum">
              <a:rPr lang="en-US" sz="800"/>
              <a:pPr/>
              <a:t>20</a:t>
            </a:fld>
            <a:endParaRPr lang="en-US" sz="8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New Terms and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616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C3B40C-7774-46A0-8FD7-D0857136B16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92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389-8690-465F-BB28-DC61C90E42E7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0" dirty="0" smtClean="0"/>
              <a:t>Cisco Networking Academy Program</a:t>
            </a:r>
          </a:p>
          <a:p>
            <a:pPr>
              <a:buFontTx/>
              <a:buNone/>
            </a:pPr>
            <a:r>
              <a:rPr lang="en-US" b="0" dirty="0" smtClean="0"/>
              <a:t>Introduction to Networks</a:t>
            </a:r>
            <a:r>
              <a:rPr lang="en-US" b="0" baseline="0" dirty="0" smtClean="0"/>
              <a:t> v6.0</a:t>
            </a:r>
            <a:endParaRPr lang="en-US" b="0" dirty="0" smtClean="0"/>
          </a:p>
          <a:p>
            <a:pPr>
              <a:buFontTx/>
              <a:buNone/>
            </a:pPr>
            <a:r>
              <a:rPr lang="en-US" sz="1200" b="0" dirty="0" smtClean="0"/>
              <a:t>Chapter 2: Configure a Network Operating System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86773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4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2.1 – IOS Bootcamp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2.1.1 – Cisco IOS</a:t>
            </a: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48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5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2.1 – IOS Bootcamp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2.1.3 – Cisco IOS</a:t>
            </a:r>
            <a:r>
              <a:rPr lang="en-US" baseline="0" dirty="0" smtClean="0">
                <a:latin typeface="Arial" charset="0"/>
              </a:rPr>
              <a:t> Access</a:t>
            </a: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48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6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2.1 – IOS Bootcamp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2.1.3 – Navigate the IOS</a:t>
            </a: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80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7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2.1 – IOS Bootcamp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2.1.3 –The Command Structure</a:t>
            </a: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82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389-8690-465F-BB28-DC61C90E42E7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0" dirty="0" smtClean="0"/>
              <a:t>Cisco Networking Academy Program</a:t>
            </a:r>
          </a:p>
          <a:p>
            <a:pPr>
              <a:buFontTx/>
              <a:buNone/>
            </a:pPr>
            <a:r>
              <a:rPr lang="en-US" b="0" dirty="0" smtClean="0"/>
              <a:t>Introduction to Networks</a:t>
            </a:r>
            <a:r>
              <a:rPr lang="en-US" b="0" baseline="0" dirty="0" smtClean="0"/>
              <a:t> v6.0</a:t>
            </a:r>
            <a:endParaRPr lang="en-US" b="0" dirty="0" smtClean="0"/>
          </a:p>
          <a:p>
            <a:pPr>
              <a:buFontTx/>
              <a:buNone/>
            </a:pPr>
            <a:r>
              <a:rPr lang="en-US" sz="1200" b="0" dirty="0" smtClean="0"/>
              <a:t>Chapter 2: Configure a Network Operating System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196270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9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2.2 – </a:t>
            </a:r>
            <a:r>
              <a:rPr lang="en-US" sz="1200" dirty="0" smtClean="0">
                <a:latin typeface="Arial" charset="0"/>
              </a:rPr>
              <a:t>Basic Device Configuration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2.2.1 –Hostnames</a:t>
            </a: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CoverAr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93888"/>
            <a:ext cx="914082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© 2007 – 2010, Cisco Systems, Inc. All rights reserved.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Cisco Public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5" y="6562725"/>
            <a:ext cx="962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>
                <a:solidFill>
                  <a:srgbClr val="D3D3D3"/>
                </a:solidFill>
              </a:rPr>
              <a:t>ITE PC v4.1</a:t>
            </a:r>
          </a:p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D3D3D3"/>
                </a:solidFill>
              </a:rPr>
              <a:t>Chapter 2</a:t>
            </a:r>
            <a:endParaRPr lang="en-US" sz="700" dirty="0">
              <a:solidFill>
                <a:srgbClr val="D3D3D3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C7FBAF0-BCF5-8741-945F-3C6763791038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pic>
        <p:nvPicPr>
          <p:cNvPr id="9" name="Picture 9" descr="Cisco_New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Cisc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19063"/>
            <a:ext cx="11715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47" name="Rectangle 7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671763"/>
            <a:ext cx="3768725" cy="830262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9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4103688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402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2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798513"/>
            <a:ext cx="2035175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798513"/>
            <a:ext cx="5957887" cy="478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798513"/>
            <a:ext cx="8145462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5638" y="2014538"/>
            <a:ext cx="7940675" cy="35718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969748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4face_0212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1350"/>
            <a:ext cx="91440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78"/>
          <p:cNvSpPr>
            <a:spLocks noChangeArrowheads="1"/>
          </p:cNvSpPr>
          <p:nvPr/>
        </p:nvSpPr>
        <p:spPr bwMode="auto">
          <a:xfrm>
            <a:off x="4498975" y="6672263"/>
            <a:ext cx="20224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© 2008 Cisco Systems, Inc. All rights reserved.</a:t>
            </a:r>
          </a:p>
        </p:txBody>
      </p:sp>
      <p:sp>
        <p:nvSpPr>
          <p:cNvPr id="6" name="Rectangle 279"/>
          <p:cNvSpPr>
            <a:spLocks noChangeArrowheads="1"/>
          </p:cNvSpPr>
          <p:nvPr/>
        </p:nvSpPr>
        <p:spPr bwMode="auto">
          <a:xfrm>
            <a:off x="6896100" y="6672263"/>
            <a:ext cx="877888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Cisco Confidential</a:t>
            </a:r>
          </a:p>
        </p:txBody>
      </p:sp>
      <p:sp>
        <p:nvSpPr>
          <p:cNvPr id="7" name="Rectangle 280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Presentation_ID</a:t>
            </a:r>
          </a:p>
        </p:txBody>
      </p:sp>
      <p:sp>
        <p:nvSpPr>
          <p:cNvPr id="8" name="Rectangle 281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7F1BC4EF-034A-F647-AA58-B71D58802FDB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pic>
        <p:nvPicPr>
          <p:cNvPr id="9" name="Picture 331" descr="Cisco_New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33" descr="Cisc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19063"/>
            <a:ext cx="11715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873" name="Rectangle 209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671763"/>
            <a:ext cx="3768725" cy="830262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9874" name="Rectangle 210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4103688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85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572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47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2851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2014538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2014538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31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3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48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56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702293"/>
            <a:ext cx="8145462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38" y="1687390"/>
            <a:ext cx="7940675" cy="4720787"/>
          </a:xfrm>
        </p:spPr>
        <p:txBody>
          <a:bodyPr/>
          <a:lstStyle>
            <a:lvl2pPr marL="4572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7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4253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491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291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798513"/>
            <a:ext cx="2035175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798513"/>
            <a:ext cx="5957887" cy="478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0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15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2014538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2014538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4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7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6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85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49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90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798513"/>
            <a:ext cx="81454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93675" y="6562725"/>
            <a:ext cx="962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>
                <a:solidFill>
                  <a:srgbClr val="D3D3D3"/>
                </a:solidFill>
              </a:rPr>
              <a:t>ITE PC v4.1</a:t>
            </a:r>
          </a:p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D3D3D3"/>
                </a:solidFill>
              </a:rPr>
              <a:t>Chapter 2</a:t>
            </a:r>
            <a:endParaRPr lang="en-US" sz="700" dirty="0">
              <a:solidFill>
                <a:srgbClr val="D3D3D3"/>
              </a:solidFill>
            </a:endParaRP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28856D66-2D7E-BA44-8BF8-F720D8CAD36C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398" y="2078328"/>
            <a:ext cx="7940675" cy="395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PPt_TopBand_Artwor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© 2007 – 2010, Cisco Systems, Inc. All rights reserved.</a:t>
            </a: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Cisco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ＭＳ Ｐゴシック" charset="0"/>
          <a:cs typeface="ＭＳ Ｐゴシック" charset="0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rgbClr val="708CA1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9144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0621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146"/>
          <p:cNvSpPr>
            <a:spLocks noGrp="1" noChangeArrowheads="1"/>
          </p:cNvSpPr>
          <p:nvPr>
            <p:ph type="title"/>
          </p:nvPr>
        </p:nvSpPr>
        <p:spPr bwMode="auto">
          <a:xfrm>
            <a:off x="193868" y="394392"/>
            <a:ext cx="877215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3075" name="Rectangle 6281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Presentation_ID</a:t>
            </a:r>
          </a:p>
        </p:txBody>
      </p:sp>
      <p:sp>
        <p:nvSpPr>
          <p:cNvPr id="3076" name="Rectangle 6282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6084AB3D-AE30-934E-B0BC-A74C2CCEE444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sp>
        <p:nvSpPr>
          <p:cNvPr id="3077" name="Rectangle 628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109" y="1539502"/>
            <a:ext cx="8733677" cy="492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78" name="Rectangle 6312"/>
          <p:cNvSpPr>
            <a:spLocks noChangeArrowheads="1"/>
          </p:cNvSpPr>
          <p:nvPr/>
        </p:nvSpPr>
        <p:spPr bwMode="auto">
          <a:xfrm>
            <a:off x="4498975" y="6672263"/>
            <a:ext cx="20224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© 2008 Cisco Systems, Inc. All rights reserved.</a:t>
            </a:r>
          </a:p>
        </p:txBody>
      </p:sp>
      <p:sp>
        <p:nvSpPr>
          <p:cNvPr id="3079" name="Rectangle 6313"/>
          <p:cNvSpPr>
            <a:spLocks noChangeArrowheads="1"/>
          </p:cNvSpPr>
          <p:nvPr/>
        </p:nvSpPr>
        <p:spPr bwMode="auto">
          <a:xfrm>
            <a:off x="6896100" y="6672263"/>
            <a:ext cx="877888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Cisco Confidential</a:t>
            </a:r>
          </a:p>
        </p:txBody>
      </p:sp>
      <p:pic>
        <p:nvPicPr>
          <p:cNvPr id="3080" name="Picture 8" descr="Rev08_Cisco_BrandBar10_060408.pn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ＭＳ Ｐゴシック" charset="0"/>
          <a:cs typeface="ＭＳ Ｐゴシック" charset="0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rgbClr val="708CA1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9144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0621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624384" y="800403"/>
            <a:ext cx="6788150" cy="100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0" indent="0" algn="l" defTabSz="814388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708CA1"/>
              </a:buClr>
              <a:buFont typeface="Wingdings" pitchFamily="2" charset="2"/>
              <a:buNone/>
              <a:defRPr sz="2000" b="1">
                <a:solidFill>
                  <a:schemeClr val="bg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0621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charset="0"/>
              <a:buNone/>
            </a:pPr>
            <a:endParaRPr lang="en-US" kern="0" dirty="0">
              <a:latin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Arial" charset="0"/>
              </a:rPr>
              <a:t>Instructor Materials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Chapter 2: Configure a Network Operating System</a:t>
            </a:r>
            <a:endParaRPr lang="en-US" sz="2400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150" y="4672012"/>
            <a:ext cx="4103688" cy="1061813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CCNA Routing and Switching</a:t>
            </a:r>
          </a:p>
          <a:p>
            <a:pPr eaLnBrk="1" hangingPunct="1"/>
            <a:r>
              <a:rPr lang="en-US" dirty="0">
                <a:latin typeface="Arial" charset="0"/>
              </a:rPr>
              <a:t>Introduction to Networks v6.0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646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Basic Device Configuration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Limit Access to Device Configurations</a:t>
            </a:r>
            <a:endParaRPr lang="en-US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209442"/>
            <a:ext cx="6430758" cy="5093780"/>
          </a:xfrm>
        </p:spPr>
        <p:txBody>
          <a:bodyPr/>
          <a:lstStyle/>
          <a:p>
            <a:r>
              <a:rPr lang="en-US" sz="2000" dirty="0" smtClean="0"/>
              <a:t>Secure Device Access</a:t>
            </a:r>
          </a:p>
          <a:p>
            <a:pPr lvl="1"/>
            <a:r>
              <a:rPr lang="en-US" sz="1600" dirty="0" smtClean="0"/>
              <a:t>Secure privileged EXEC and user EXEC access with a password.</a:t>
            </a:r>
          </a:p>
          <a:p>
            <a:pPr lvl="1"/>
            <a:r>
              <a:rPr lang="en-US" sz="1600" dirty="0" smtClean="0"/>
              <a:t>Secure virtual terminal lines with a password.</a:t>
            </a:r>
            <a:endParaRPr lang="en-US" sz="1600" dirty="0"/>
          </a:p>
          <a:p>
            <a:r>
              <a:rPr lang="en-US" sz="2000" dirty="0" smtClean="0"/>
              <a:t>Configure Passwords</a:t>
            </a:r>
          </a:p>
          <a:p>
            <a:pPr lvl="1"/>
            <a:r>
              <a:rPr lang="en-US" sz="1600" dirty="0" smtClean="0"/>
              <a:t>Use strong passwords.</a:t>
            </a:r>
          </a:p>
          <a:p>
            <a:pPr lvl="1"/>
            <a:r>
              <a:rPr lang="en-US" sz="1600" dirty="0" smtClean="0"/>
              <a:t>Avoid re-using passwords</a:t>
            </a:r>
          </a:p>
          <a:p>
            <a:r>
              <a:rPr lang="en-US" sz="2000" dirty="0" smtClean="0"/>
              <a:t>Encrypt </a:t>
            </a:r>
            <a:r>
              <a:rPr lang="en-US" sz="2000" dirty="0"/>
              <a:t>Passwords</a:t>
            </a:r>
          </a:p>
          <a:p>
            <a:pPr lvl="1"/>
            <a:r>
              <a:rPr lang="en-US" sz="1600" dirty="0" smtClean="0"/>
              <a:t>Cisco IOS displays passwords in plain text by default.</a:t>
            </a:r>
          </a:p>
          <a:p>
            <a:pPr lvl="1"/>
            <a:r>
              <a:rPr lang="en-US" sz="1600" dirty="0" smtClean="0"/>
              <a:t>Passwords should be encrypted.</a:t>
            </a:r>
            <a:endParaRPr lang="en-US" sz="1600" dirty="0"/>
          </a:p>
          <a:p>
            <a:r>
              <a:rPr lang="en-US" sz="2000" dirty="0" smtClean="0"/>
              <a:t>Banner Messages</a:t>
            </a:r>
            <a:endParaRPr lang="en-US" sz="2000" dirty="0"/>
          </a:p>
          <a:p>
            <a:pPr lvl="1"/>
            <a:r>
              <a:rPr lang="en-US" sz="1600" dirty="0" smtClean="0"/>
              <a:t>Important </a:t>
            </a:r>
            <a:r>
              <a:rPr lang="en-US" sz="1600" dirty="0"/>
              <a:t>part of the legal process in the event that someone is prosecuted for breaking into a device.</a:t>
            </a:r>
          </a:p>
          <a:p>
            <a:pPr lvl="1"/>
            <a:r>
              <a:rPr lang="en-US" sz="1600" dirty="0"/>
              <a:t>Wording that implies that a login is "welcome" or "invited" is not appropriate.</a:t>
            </a:r>
          </a:p>
          <a:p>
            <a:pPr lvl="1"/>
            <a:r>
              <a:rPr lang="en-US" sz="1600" dirty="0"/>
              <a:t>Often used for legal notification because it is displayed to all connected terminals.</a:t>
            </a:r>
          </a:p>
          <a:p>
            <a:endParaRPr lang="en-US" sz="1600" dirty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" t="1033" r="33335" b="11242"/>
          <a:stretch/>
        </p:blipFill>
        <p:spPr bwMode="auto">
          <a:xfrm>
            <a:off x="5729467" y="2231761"/>
            <a:ext cx="3236557" cy="264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9850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Basic Device Configuration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Save Configurations</a:t>
            </a:r>
            <a:endParaRPr lang="en-US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232592"/>
            <a:ext cx="5458485" cy="5093780"/>
          </a:xfrm>
        </p:spPr>
        <p:txBody>
          <a:bodyPr/>
          <a:lstStyle/>
          <a:p>
            <a:r>
              <a:rPr lang="en-US" sz="2000" dirty="0" smtClean="0"/>
              <a:t>Save the Running Configuration File</a:t>
            </a:r>
          </a:p>
          <a:p>
            <a:pPr lvl="1"/>
            <a:r>
              <a:rPr lang="en-US" sz="1600" dirty="0"/>
              <a:t>File stored in NVRAM that contains all of the commands that will be used upon startup or </a:t>
            </a:r>
            <a:r>
              <a:rPr lang="en-US" sz="1600" dirty="0" smtClean="0"/>
              <a:t>reboot</a:t>
            </a:r>
          </a:p>
          <a:p>
            <a:pPr lvl="1"/>
            <a:r>
              <a:rPr lang="en-US" sz="1600" dirty="0" smtClean="0"/>
              <a:t>NVRAM </a:t>
            </a:r>
            <a:r>
              <a:rPr lang="en-US" sz="1600" dirty="0"/>
              <a:t>does not lose its contents when the device is powered off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2000" dirty="0" smtClean="0"/>
              <a:t>Alter the Running Configuration</a:t>
            </a:r>
          </a:p>
          <a:p>
            <a:pPr lvl="1"/>
            <a:r>
              <a:rPr lang="en-US" sz="1600" dirty="0"/>
              <a:t>File stored in RAM that reflects the current configuration, modifying affects the operation of a Cisco device </a:t>
            </a:r>
            <a:r>
              <a:rPr lang="en-US" sz="1600" dirty="0" smtClean="0"/>
              <a:t>immediately.</a:t>
            </a:r>
          </a:p>
          <a:p>
            <a:pPr lvl="1"/>
            <a:r>
              <a:rPr lang="en-US" sz="1600" dirty="0" smtClean="0"/>
              <a:t>RAM </a:t>
            </a:r>
            <a:r>
              <a:rPr lang="en-US" sz="1600" dirty="0"/>
              <a:t>loses all of its content when the device is powered off or </a:t>
            </a:r>
            <a:r>
              <a:rPr lang="en-US" sz="1600" dirty="0" smtClean="0"/>
              <a:t>restarted.</a:t>
            </a:r>
          </a:p>
          <a:p>
            <a:r>
              <a:rPr lang="en-US" sz="2000" dirty="0" smtClean="0"/>
              <a:t>Capture Configuration to a Text File</a:t>
            </a:r>
            <a:endParaRPr lang="en-US" sz="2000" dirty="0"/>
          </a:p>
          <a:p>
            <a:pPr lvl="1"/>
            <a:r>
              <a:rPr lang="en-US" sz="1600" dirty="0"/>
              <a:t>Configuration files can also be saved and archived to a text </a:t>
            </a:r>
            <a:r>
              <a:rPr lang="en-US" sz="1600" dirty="0" smtClean="0"/>
              <a:t>document.</a:t>
            </a:r>
          </a:p>
          <a:p>
            <a:pPr lvl="1"/>
            <a:r>
              <a:rPr lang="en-US" sz="1600" dirty="0" smtClean="0"/>
              <a:t>The configuration can then be edited with any text editor and placed back in the device.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43" t="10836" b="30678"/>
          <a:stretch/>
        </p:blipFill>
        <p:spPr bwMode="auto">
          <a:xfrm>
            <a:off x="5690837" y="4012253"/>
            <a:ext cx="3294430" cy="2314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66453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263775"/>
            <a:ext cx="3854450" cy="1481138"/>
          </a:xfrm>
        </p:spPr>
        <p:txBody>
          <a:bodyPr/>
          <a:lstStyle/>
          <a:p>
            <a:pPr eaLnBrk="1" hangingPunct="1"/>
            <a:r>
              <a:rPr lang="en-US" sz="2400" dirty="0"/>
              <a:t>2</a:t>
            </a:r>
            <a:r>
              <a:rPr lang="en-US" sz="2400" dirty="0" smtClean="0"/>
              <a:t>.3 Address Schemes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130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Address Schemes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Ports and Addresses</a:t>
            </a:r>
            <a:endParaRPr lang="en-US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232592"/>
            <a:ext cx="5886747" cy="5093780"/>
          </a:xfrm>
        </p:spPr>
        <p:txBody>
          <a:bodyPr/>
          <a:lstStyle/>
          <a:p>
            <a:r>
              <a:rPr lang="en-US" sz="2000" dirty="0" smtClean="0"/>
              <a:t>IP Addresses</a:t>
            </a:r>
          </a:p>
          <a:p>
            <a:pPr lvl="1"/>
            <a:r>
              <a:rPr lang="en-US" sz="1600" dirty="0" smtClean="0"/>
              <a:t>Each </a:t>
            </a:r>
            <a:r>
              <a:rPr lang="en-US" sz="1600" dirty="0"/>
              <a:t>end device on a network must be configured with an IP address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Enable </a:t>
            </a:r>
            <a:r>
              <a:rPr lang="en-US" sz="1600" dirty="0"/>
              <a:t>devices to </a:t>
            </a:r>
            <a:r>
              <a:rPr lang="en-US" sz="1600" dirty="0" smtClean="0"/>
              <a:t>establish </a:t>
            </a:r>
            <a:r>
              <a:rPr lang="en-US" sz="1600" dirty="0"/>
              <a:t>end-to-end </a:t>
            </a:r>
            <a:r>
              <a:rPr lang="en-US" sz="1600" dirty="0" smtClean="0"/>
              <a:t>communication </a:t>
            </a:r>
            <a:r>
              <a:rPr lang="en-US" sz="1600" dirty="0"/>
              <a:t>on the Internet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/>
              <a:t>The structure of an IPv4 address is called dotted decimal notation and is represented by four decimal numbers between 0 and </a:t>
            </a:r>
            <a:r>
              <a:rPr lang="en-US" sz="1600" dirty="0" smtClean="0"/>
              <a:t>255. </a:t>
            </a:r>
          </a:p>
          <a:p>
            <a:pPr lvl="1"/>
            <a:r>
              <a:rPr lang="en-US" sz="1600" dirty="0" smtClean="0"/>
              <a:t>IPv6 </a:t>
            </a:r>
            <a:r>
              <a:rPr lang="en-US" sz="1600" dirty="0"/>
              <a:t>is the most recent version of IP and the replacement for the more common IPv4.</a:t>
            </a:r>
          </a:p>
          <a:p>
            <a:r>
              <a:rPr lang="en-US" sz="2000" dirty="0" smtClean="0"/>
              <a:t>Interface and Ports</a:t>
            </a:r>
          </a:p>
          <a:p>
            <a:pPr lvl="1"/>
            <a:r>
              <a:rPr lang="en-US" sz="1600" dirty="0"/>
              <a:t>Network communications depend </a:t>
            </a:r>
            <a:r>
              <a:rPr lang="en-US" sz="1600" dirty="0" smtClean="0"/>
              <a:t>on interfaces and </a:t>
            </a:r>
            <a:r>
              <a:rPr lang="en-US" sz="1600" dirty="0"/>
              <a:t>the cables that connect them.</a:t>
            </a:r>
          </a:p>
          <a:p>
            <a:pPr lvl="1"/>
            <a:r>
              <a:rPr lang="en-US" sz="1600" dirty="0" smtClean="0"/>
              <a:t>Different </a:t>
            </a:r>
            <a:r>
              <a:rPr lang="en-US" sz="1600" dirty="0"/>
              <a:t>types of network media have different features and benefits.</a:t>
            </a:r>
          </a:p>
          <a:p>
            <a:pPr lvl="1"/>
            <a:r>
              <a:rPr lang="en-US" sz="1600" dirty="0"/>
              <a:t>Ethernet is the most common local area network (LAN) technology</a:t>
            </a:r>
            <a:r>
              <a:rPr lang="en-US" sz="1600" dirty="0" smtClean="0"/>
              <a:t>.</a:t>
            </a:r>
            <a:endParaRPr lang="en-US" sz="1600" dirty="0"/>
          </a:p>
          <a:p>
            <a:pPr lvl="1"/>
            <a:r>
              <a:rPr lang="en-US" sz="1600" dirty="0" smtClean="0"/>
              <a:t>SVI </a:t>
            </a:r>
            <a:r>
              <a:rPr lang="en-US" sz="1600" dirty="0"/>
              <a:t>provides a means to remotely manage a switch over a network.</a:t>
            </a: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921" y="4178461"/>
            <a:ext cx="2939104" cy="214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6355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Address Schemes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Configure IP Addressing</a:t>
            </a:r>
            <a:endParaRPr lang="en-US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232592"/>
            <a:ext cx="5296439" cy="5093780"/>
          </a:xfrm>
        </p:spPr>
        <p:txBody>
          <a:bodyPr/>
          <a:lstStyle/>
          <a:p>
            <a:r>
              <a:rPr lang="en-US" sz="2000" dirty="0" smtClean="0"/>
              <a:t>Manual IP Address Configuration for End Devices</a:t>
            </a:r>
          </a:p>
          <a:p>
            <a:pPr lvl="1"/>
            <a:r>
              <a:rPr lang="en-US" sz="1600" dirty="0"/>
              <a:t>To manually configure an IPv4 address on a Windows host, open the Control Panel &gt; Network Sharing Center &gt; Change adapter settings and choose the adapter. </a:t>
            </a:r>
            <a:endParaRPr lang="en-US" sz="1600" dirty="0" smtClean="0"/>
          </a:p>
          <a:p>
            <a:pPr lvl="1"/>
            <a:r>
              <a:rPr lang="en-US" sz="1600" dirty="0" smtClean="0"/>
              <a:t>Next </a:t>
            </a:r>
            <a:r>
              <a:rPr lang="en-US" sz="1600" dirty="0"/>
              <a:t>right-click and select Properties to display the Local Area Connection Properties shown in Figure 1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2000" dirty="0" smtClean="0"/>
              <a:t>Automatic IP Address Configuration for End Devices</a:t>
            </a:r>
          </a:p>
          <a:p>
            <a:pPr lvl="1"/>
            <a:r>
              <a:rPr lang="en-US" sz="1600" dirty="0"/>
              <a:t>DHCP enables automatic IPv4 address configuration for every end device that has DHCP </a:t>
            </a:r>
            <a:r>
              <a:rPr lang="en-US" sz="1600" dirty="0" smtClean="0"/>
              <a:t>enabled. No extra configuration is needed.</a:t>
            </a:r>
          </a:p>
          <a:p>
            <a:r>
              <a:rPr lang="en-US" sz="2000" dirty="0" smtClean="0"/>
              <a:t>Switch Virtual Interface Configuration</a:t>
            </a:r>
            <a:endParaRPr lang="en-US" sz="2000" dirty="0"/>
          </a:p>
          <a:p>
            <a:pPr lvl="1"/>
            <a:r>
              <a:rPr lang="en-US" sz="1600" dirty="0" smtClean="0"/>
              <a:t>To </a:t>
            </a:r>
            <a:r>
              <a:rPr lang="en-US" sz="1600" dirty="0"/>
              <a:t>configure an SVI on a switch, use the interface </a:t>
            </a:r>
            <a:r>
              <a:rPr lang="en-US" sz="1600" dirty="0" err="1"/>
              <a:t>vlan</a:t>
            </a:r>
            <a:r>
              <a:rPr lang="en-US" sz="1600" dirty="0"/>
              <a:t> 1 global configuration command. </a:t>
            </a:r>
            <a:r>
              <a:rPr lang="en-US" sz="1600" dirty="0" err="1"/>
              <a:t>Vlan</a:t>
            </a:r>
            <a:r>
              <a:rPr lang="en-US" sz="1600" dirty="0"/>
              <a:t> 1 is not an actual physical interface but a virtual one.</a:t>
            </a:r>
          </a:p>
          <a:p>
            <a:endParaRPr lang="en-US" sz="1600" dirty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458" y="2430685"/>
            <a:ext cx="3357567" cy="38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3705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" t="4204" r="2706" b="50752"/>
          <a:stretch/>
        </p:blipFill>
        <p:spPr bwMode="auto">
          <a:xfrm>
            <a:off x="213111" y="4806606"/>
            <a:ext cx="3803305" cy="1473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Address Schemes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Verifying Connectivity</a:t>
            </a:r>
            <a:endParaRPr lang="en-US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1" y="1232592"/>
            <a:ext cx="4081098" cy="5093780"/>
          </a:xfrm>
        </p:spPr>
        <p:txBody>
          <a:bodyPr/>
          <a:lstStyle/>
          <a:p>
            <a:r>
              <a:rPr lang="en-US" sz="2000" dirty="0" smtClean="0"/>
              <a:t>Interface Addressing Verification</a:t>
            </a:r>
          </a:p>
          <a:p>
            <a:pPr lvl="1"/>
            <a:r>
              <a:rPr lang="en-US" sz="1600" dirty="0" smtClean="0"/>
              <a:t>Cisco IOS supports commands to allow IP configuration verification.</a:t>
            </a:r>
            <a:endParaRPr lang="en-US" sz="1600" dirty="0"/>
          </a:p>
          <a:p>
            <a:r>
              <a:rPr lang="en-US" sz="2000" dirty="0" smtClean="0"/>
              <a:t>End-To-End Connectivity Test</a:t>
            </a:r>
          </a:p>
          <a:p>
            <a:pPr lvl="1"/>
            <a:r>
              <a:rPr lang="en-US" sz="1600" dirty="0"/>
              <a:t>The ping command can be used to test connectivity to another device on the network or a website on the Internet. </a:t>
            </a: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035" y="2269027"/>
            <a:ext cx="4775990" cy="406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3834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263775"/>
            <a:ext cx="3854450" cy="1481138"/>
          </a:xfrm>
        </p:spPr>
        <p:txBody>
          <a:bodyPr/>
          <a:lstStyle/>
          <a:p>
            <a:pPr eaLnBrk="1" hangingPunct="1"/>
            <a:r>
              <a:rPr lang="en-US" sz="2400" dirty="0"/>
              <a:t>2</a:t>
            </a:r>
            <a:r>
              <a:rPr lang="en-US" sz="2400" dirty="0" smtClean="0"/>
              <a:t>.4 Chapter Summary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671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365508" y="1539502"/>
            <a:ext cx="8600517" cy="248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236538" indent="-236538" algn="l" defTabSz="814388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708CA1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0621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/>
              <a:t>Explain the features and functions of Cisco IOS Software.</a:t>
            </a:r>
          </a:p>
          <a:p>
            <a:r>
              <a:rPr lang="en-US" sz="1600" dirty="0"/>
              <a:t>Configure initial settings on a network device using the Cisco IOS software. </a:t>
            </a:r>
          </a:p>
          <a:p>
            <a:r>
              <a:rPr lang="en-US" sz="1600" dirty="0"/>
              <a:t>Given an IP addressing scheme, configure IP address parameters on end devices to provide end-to-end connectivity in a small to medium-sized business network.</a:t>
            </a:r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Chapter Summary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Summary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609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Section 2.1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New Terms and Commands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76908" y="1358745"/>
            <a:ext cx="2721476" cy="4946358"/>
          </a:xfrm>
        </p:spPr>
        <p:txBody>
          <a:bodyPr/>
          <a:lstStyle/>
          <a:p>
            <a:pPr fontAlgn="b"/>
            <a:r>
              <a:rPr lang="en-US" sz="1600" dirty="0"/>
              <a:t>kernel</a:t>
            </a:r>
          </a:p>
          <a:p>
            <a:pPr fontAlgn="b"/>
            <a:r>
              <a:rPr lang="en-US" sz="1600" dirty="0"/>
              <a:t>shell</a:t>
            </a:r>
          </a:p>
          <a:p>
            <a:pPr fontAlgn="b"/>
            <a:r>
              <a:rPr lang="en-US" sz="1600" dirty="0"/>
              <a:t>Command-line </a:t>
            </a:r>
            <a:r>
              <a:rPr lang="en-US" sz="1600" dirty="0" smtClean="0"/>
              <a:t>interface (CLI</a:t>
            </a:r>
            <a:r>
              <a:rPr lang="en-US" sz="1600" dirty="0"/>
              <a:t>)</a:t>
            </a:r>
          </a:p>
          <a:p>
            <a:pPr fontAlgn="b"/>
            <a:r>
              <a:rPr lang="en-US" sz="1600" dirty="0"/>
              <a:t>Graphical user interface (GUI)</a:t>
            </a:r>
          </a:p>
          <a:p>
            <a:pPr fontAlgn="b"/>
            <a:r>
              <a:rPr lang="en-US" sz="1600" dirty="0"/>
              <a:t>Cisco IOS</a:t>
            </a:r>
          </a:p>
          <a:p>
            <a:pPr fontAlgn="b"/>
            <a:r>
              <a:rPr lang="en-US" sz="1600" dirty="0" smtClean="0"/>
              <a:t>Firmware</a:t>
            </a:r>
          </a:p>
          <a:p>
            <a:pPr fontAlgn="b"/>
            <a:r>
              <a:rPr lang="en-US" sz="1600" dirty="0"/>
              <a:t>Console</a:t>
            </a:r>
          </a:p>
          <a:p>
            <a:pPr marL="0" indent="0" defTabSz="914400" eaLnBrk="1" fontAlgn="b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dirty="0"/>
              <a:t>Out-of-band</a:t>
            </a:r>
          </a:p>
          <a:p>
            <a:pPr fontAlgn="b"/>
            <a:r>
              <a:rPr lang="en-US" sz="1600" dirty="0"/>
              <a:t>SSH</a:t>
            </a:r>
          </a:p>
          <a:p>
            <a:pPr fontAlgn="b"/>
            <a:r>
              <a:rPr lang="en-US" sz="1600" dirty="0"/>
              <a:t>Telnet</a:t>
            </a:r>
          </a:p>
          <a:p>
            <a:pPr fontAlgn="b"/>
            <a:r>
              <a:rPr lang="en-US" sz="1600" dirty="0"/>
              <a:t>Auxiliary port (AUX</a:t>
            </a:r>
            <a:r>
              <a:rPr lang="en-US" sz="1600" dirty="0" smtClean="0"/>
              <a:t>)</a:t>
            </a:r>
          </a:p>
          <a:p>
            <a:pPr fontAlgn="b"/>
            <a:r>
              <a:rPr lang="en-US" sz="1600" dirty="0" err="1">
                <a:solidFill>
                  <a:srgbClr val="000000"/>
                </a:solidFill>
              </a:rPr>
              <a:t>PuTTY</a:t>
            </a:r>
            <a:endParaRPr lang="en-US" sz="1600" dirty="0">
              <a:solidFill>
                <a:srgbClr val="000000"/>
              </a:solidFill>
            </a:endParaRPr>
          </a:p>
          <a:p>
            <a:pPr fontAlgn="b"/>
            <a:r>
              <a:rPr lang="en-US" sz="1600" dirty="0">
                <a:solidFill>
                  <a:srgbClr val="000000"/>
                </a:solidFill>
              </a:rPr>
              <a:t>Tera </a:t>
            </a:r>
            <a:r>
              <a:rPr lang="en-US" sz="1600" dirty="0" smtClean="0">
                <a:solidFill>
                  <a:srgbClr val="000000"/>
                </a:solidFill>
              </a:rPr>
              <a:t>Term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008165" y="1358745"/>
            <a:ext cx="2850381" cy="49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236538" indent="-236538" algn="l" defTabSz="814388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708CA1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0621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fontAlgn="b"/>
            <a:r>
              <a:rPr lang="en-US" sz="1600" dirty="0" err="1">
                <a:solidFill>
                  <a:srgbClr val="000000"/>
                </a:solidFill>
              </a:rPr>
              <a:t>SecureCRT</a:t>
            </a:r>
            <a:endParaRPr lang="en-US" sz="1600" dirty="0">
              <a:solidFill>
                <a:srgbClr val="000000"/>
              </a:solidFill>
            </a:endParaRPr>
          </a:p>
          <a:p>
            <a:pPr fontAlgn="b"/>
            <a:r>
              <a:rPr lang="en-US" sz="1600" dirty="0">
                <a:solidFill>
                  <a:srgbClr val="000000"/>
                </a:solidFill>
              </a:rPr>
              <a:t>OS X Terminal</a:t>
            </a:r>
          </a:p>
          <a:p>
            <a:pPr fontAlgn="b"/>
            <a:r>
              <a:rPr lang="en-US" sz="1600" dirty="0"/>
              <a:t>Cisco IOS modes</a:t>
            </a:r>
            <a:endParaRPr lang="en-US" sz="1600" dirty="0">
              <a:solidFill>
                <a:srgbClr val="000000"/>
              </a:solidFill>
            </a:endParaRPr>
          </a:p>
          <a:p>
            <a:pPr fontAlgn="b"/>
            <a:r>
              <a:rPr lang="en-US" sz="1600" dirty="0"/>
              <a:t>User EXEC mode</a:t>
            </a:r>
          </a:p>
          <a:p>
            <a:pPr fontAlgn="b"/>
            <a:r>
              <a:rPr lang="en-US" sz="1600" dirty="0"/>
              <a:t>Privileged EXEC mode</a:t>
            </a:r>
            <a:endParaRPr lang="en-US" sz="1600" dirty="0">
              <a:solidFill>
                <a:srgbClr val="000000"/>
              </a:solidFill>
            </a:endParaRPr>
          </a:p>
          <a:p>
            <a:pPr fontAlgn="b"/>
            <a:r>
              <a:rPr lang="en-US" sz="1600" dirty="0"/>
              <a:t>Global Configuration Mode</a:t>
            </a:r>
          </a:p>
          <a:p>
            <a:pPr fontAlgn="b"/>
            <a:r>
              <a:rPr lang="en-US" sz="1600" dirty="0"/>
              <a:t>Line configuration mode</a:t>
            </a:r>
          </a:p>
          <a:p>
            <a:pPr fontAlgn="b"/>
            <a:r>
              <a:rPr lang="en-US" sz="1600" dirty="0"/>
              <a:t>Interface configuration </a:t>
            </a:r>
            <a:r>
              <a:rPr lang="en-US" sz="1600" dirty="0" smtClean="0"/>
              <a:t>mode</a:t>
            </a:r>
          </a:p>
          <a:p>
            <a:pPr fontAlgn="b"/>
            <a:r>
              <a:rPr lang="en-US" sz="1600" dirty="0">
                <a:solidFill>
                  <a:srgbClr val="000000"/>
                </a:solidFill>
              </a:rPr>
              <a:t>enable command</a:t>
            </a:r>
          </a:p>
          <a:p>
            <a:pPr fontAlgn="b"/>
            <a:r>
              <a:rPr lang="en-US" sz="1600" dirty="0">
                <a:solidFill>
                  <a:srgbClr val="000000"/>
                </a:solidFill>
              </a:rPr>
              <a:t>disable command</a:t>
            </a:r>
          </a:p>
          <a:p>
            <a:pPr fontAlgn="b"/>
            <a:r>
              <a:rPr lang="en-US" sz="1600" dirty="0">
                <a:solidFill>
                  <a:srgbClr val="000000"/>
                </a:solidFill>
              </a:rPr>
              <a:t>exit command</a:t>
            </a:r>
          </a:p>
          <a:p>
            <a:pPr fontAlgn="b"/>
            <a:r>
              <a:rPr lang="en-US" sz="1600" dirty="0">
                <a:solidFill>
                  <a:srgbClr val="000000"/>
                </a:solidFill>
              </a:rPr>
              <a:t>end command</a:t>
            </a:r>
          </a:p>
          <a:p>
            <a:pPr fontAlgn="b"/>
            <a:r>
              <a:rPr lang="en-US" sz="1600" dirty="0">
                <a:solidFill>
                  <a:srgbClr val="000000"/>
                </a:solidFill>
              </a:rPr>
              <a:t>Key combination – </a:t>
            </a:r>
            <a:r>
              <a:rPr lang="en-US" sz="1600" dirty="0" err="1" smtClean="0">
                <a:solidFill>
                  <a:srgbClr val="000000"/>
                </a:solidFill>
              </a:rPr>
              <a:t>Ctrl+Z</a:t>
            </a:r>
            <a:endParaRPr lang="en-US" sz="1600" dirty="0" smtClean="0">
              <a:solidFill>
                <a:srgbClr val="000000"/>
              </a:solidFill>
            </a:endParaRPr>
          </a:p>
          <a:p>
            <a:pPr fontAlgn="b"/>
            <a:r>
              <a:rPr lang="en-US" sz="1600" dirty="0">
                <a:solidFill>
                  <a:srgbClr val="000000"/>
                </a:solidFill>
              </a:rPr>
              <a:t>Context-Sensitive </a:t>
            </a:r>
            <a:r>
              <a:rPr lang="en-US" sz="1600" dirty="0" smtClean="0">
                <a:solidFill>
                  <a:srgbClr val="000000"/>
                </a:solidFill>
              </a:rPr>
              <a:t>Help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5856379" y="1358745"/>
            <a:ext cx="2841064" cy="49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236538" indent="-236538" algn="l" defTabSz="814388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708CA1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0621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fontAlgn="b"/>
            <a:r>
              <a:rPr lang="en-US" sz="1600" dirty="0"/>
              <a:t>Command Syntax </a:t>
            </a:r>
            <a:r>
              <a:rPr lang="en-US" sz="1600" dirty="0" smtClean="0"/>
              <a:t>Check</a:t>
            </a:r>
          </a:p>
          <a:p>
            <a:pPr fontAlgn="b"/>
            <a:r>
              <a:rPr lang="en-US" sz="1600" dirty="0"/>
              <a:t>CLI Hot Keys and Shortcuts</a:t>
            </a:r>
            <a:endParaRPr lang="en-US" sz="1600" dirty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eaLnBrk="1" fontAlgn="b" hangingPunct="1"/>
            <a:r>
              <a:rPr lang="en-US" sz="1600" dirty="0" smtClean="0"/>
              <a:t>Hostnames</a:t>
            </a:r>
          </a:p>
          <a:p>
            <a:pPr fontAlgn="b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00047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Section 2.2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New Terms and Commands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76908" y="1358745"/>
            <a:ext cx="2721476" cy="4946358"/>
          </a:xfrm>
        </p:spPr>
        <p:txBody>
          <a:bodyPr/>
          <a:lstStyle/>
          <a:p>
            <a:pPr eaLnBrk="1" fontAlgn="b" hangingPunct="1"/>
            <a:r>
              <a:rPr lang="en-US" sz="1600" dirty="0"/>
              <a:t>hostname </a:t>
            </a:r>
            <a:r>
              <a:rPr lang="en-US" sz="1600" i="1" dirty="0"/>
              <a:t>name</a:t>
            </a:r>
            <a:endParaRPr lang="en-US" sz="1600" dirty="0"/>
          </a:p>
          <a:p>
            <a:pPr eaLnBrk="1" fontAlgn="b" hangingPunct="1"/>
            <a:r>
              <a:rPr lang="en-US" sz="1600" dirty="0"/>
              <a:t>Strong passwords</a:t>
            </a:r>
          </a:p>
          <a:p>
            <a:pPr eaLnBrk="1" fontAlgn="b" hangingPunct="1"/>
            <a:r>
              <a:rPr lang="en-US" sz="1600" dirty="0"/>
              <a:t>enable secret class</a:t>
            </a:r>
          </a:p>
          <a:p>
            <a:pPr eaLnBrk="1" fontAlgn="b" hangingPunct="1"/>
            <a:r>
              <a:rPr lang="en-US" sz="1600" dirty="0"/>
              <a:t>line console 0</a:t>
            </a:r>
          </a:p>
          <a:p>
            <a:pPr eaLnBrk="1" fontAlgn="b" hangingPunct="1"/>
            <a:r>
              <a:rPr lang="en-US" sz="1600" dirty="0"/>
              <a:t>password cisco</a:t>
            </a:r>
          </a:p>
          <a:p>
            <a:pPr eaLnBrk="1" fontAlgn="b" hangingPunct="1"/>
            <a:r>
              <a:rPr lang="en-US" sz="1600" dirty="0"/>
              <a:t>login</a:t>
            </a:r>
          </a:p>
          <a:p>
            <a:pPr eaLnBrk="1" fontAlgn="b" hangingPunct="1"/>
            <a:r>
              <a:rPr lang="en-US" sz="1600" dirty="0"/>
              <a:t>line </a:t>
            </a:r>
            <a:r>
              <a:rPr lang="en-US" sz="1600" dirty="0" err="1"/>
              <a:t>vty</a:t>
            </a:r>
            <a:r>
              <a:rPr lang="en-US" sz="1600" dirty="0"/>
              <a:t> 0 15</a:t>
            </a:r>
          </a:p>
          <a:p>
            <a:pPr eaLnBrk="1" fontAlgn="b" hangingPunct="1"/>
            <a:r>
              <a:rPr lang="en-US" sz="1600" dirty="0"/>
              <a:t>service password-encryption</a:t>
            </a:r>
          </a:p>
          <a:p>
            <a:pPr eaLnBrk="1" fontAlgn="b" hangingPunct="1"/>
            <a:r>
              <a:rPr lang="en-US" sz="1600" dirty="0"/>
              <a:t>banner </a:t>
            </a:r>
            <a:r>
              <a:rPr lang="en-US" sz="1600" dirty="0" err="1"/>
              <a:t>motd</a:t>
            </a:r>
            <a:r>
              <a:rPr lang="en-US" sz="1600" dirty="0"/>
              <a:t> # </a:t>
            </a:r>
            <a:r>
              <a:rPr lang="en-US" sz="1600" i="1" dirty="0"/>
              <a:t>the</a:t>
            </a:r>
            <a:r>
              <a:rPr lang="en-US" sz="1600" dirty="0"/>
              <a:t> </a:t>
            </a:r>
            <a:r>
              <a:rPr lang="en-US" sz="1600" i="1" dirty="0"/>
              <a:t>message</a:t>
            </a:r>
            <a:r>
              <a:rPr lang="en-US" sz="1600" dirty="0"/>
              <a:t> </a:t>
            </a:r>
            <a:r>
              <a:rPr lang="en-US" sz="1600" i="1" dirty="0"/>
              <a:t>of</a:t>
            </a:r>
            <a:r>
              <a:rPr lang="en-US" sz="1600" dirty="0"/>
              <a:t> </a:t>
            </a:r>
            <a:r>
              <a:rPr lang="en-US" sz="1600" i="1" dirty="0"/>
              <a:t>the</a:t>
            </a:r>
            <a:r>
              <a:rPr lang="en-US" sz="1600" dirty="0"/>
              <a:t> </a:t>
            </a:r>
            <a:r>
              <a:rPr lang="en-US" sz="1600" i="1" dirty="0"/>
              <a:t>day</a:t>
            </a:r>
            <a:r>
              <a:rPr lang="en-US" sz="1600" dirty="0"/>
              <a:t> #</a:t>
            </a:r>
          </a:p>
          <a:p>
            <a:pPr eaLnBrk="1" fontAlgn="b" hangingPunct="1"/>
            <a:r>
              <a:rPr lang="en-US" sz="1600" dirty="0"/>
              <a:t>Startup configuration</a:t>
            </a:r>
          </a:p>
          <a:p>
            <a:pPr eaLnBrk="1" fontAlgn="b" hangingPunct="1"/>
            <a:r>
              <a:rPr lang="en-US" sz="1600" dirty="0"/>
              <a:t>Random Access Memory (NVRAM)</a:t>
            </a:r>
          </a:p>
          <a:p>
            <a:pPr eaLnBrk="1" fontAlgn="b" hangingPunct="1"/>
            <a:r>
              <a:rPr lang="en-US" sz="1600" dirty="0"/>
              <a:t>Running </a:t>
            </a:r>
            <a:r>
              <a:rPr lang="en-US" sz="1600" dirty="0" smtClean="0"/>
              <a:t>configuration</a:t>
            </a:r>
            <a:endParaRPr lang="en-US" sz="16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008165" y="1358745"/>
            <a:ext cx="2850381" cy="49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236538" indent="-236538" algn="l" defTabSz="814388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708CA1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0621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b" hangingPunct="1"/>
            <a:r>
              <a:rPr lang="en-US" sz="1600" dirty="0"/>
              <a:t>Random Access Memory (RAM)</a:t>
            </a:r>
          </a:p>
          <a:p>
            <a:pPr eaLnBrk="1" fontAlgn="b" hangingPunct="1"/>
            <a:r>
              <a:rPr lang="en-US" sz="1600" dirty="0"/>
              <a:t>show running-</a:t>
            </a:r>
            <a:r>
              <a:rPr lang="en-US" sz="1600" dirty="0" err="1"/>
              <a:t>config</a:t>
            </a:r>
            <a:endParaRPr lang="en-US" sz="1600" dirty="0"/>
          </a:p>
          <a:p>
            <a:pPr eaLnBrk="1" fontAlgn="b" hangingPunct="1"/>
            <a:r>
              <a:rPr lang="en-US" sz="1600" dirty="0"/>
              <a:t>copy running-</a:t>
            </a:r>
            <a:r>
              <a:rPr lang="en-US" sz="1600" dirty="0" err="1"/>
              <a:t>config</a:t>
            </a:r>
            <a:r>
              <a:rPr lang="en-US" sz="1600" dirty="0"/>
              <a:t> startup-</a:t>
            </a:r>
            <a:r>
              <a:rPr lang="en-US" sz="1600" dirty="0" err="1"/>
              <a:t>config</a:t>
            </a:r>
            <a:endParaRPr lang="en-US" sz="1600" dirty="0"/>
          </a:p>
          <a:p>
            <a:pPr eaLnBrk="1" fontAlgn="b" hangingPunct="1"/>
            <a:r>
              <a:rPr lang="en-US" sz="1600" dirty="0"/>
              <a:t>reload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5856379" y="1358745"/>
            <a:ext cx="2841064" cy="49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236538" indent="-236538" algn="l" defTabSz="814388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708CA1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0621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fontAlgn="b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61045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028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2 - Sections &amp; Objectives</a:t>
            </a:r>
          </a:p>
        </p:txBody>
      </p:sp>
      <p:sp>
        <p:nvSpPr>
          <p:cNvPr id="4099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55638" y="1337482"/>
            <a:ext cx="7940675" cy="474357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CA" sz="2000" dirty="0"/>
              <a:t>2</a:t>
            </a:r>
            <a:r>
              <a:rPr lang="en-CA" sz="2000" dirty="0" smtClean="0"/>
              <a:t>.1 IOS Bootcamp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Explain the purpose of Cisco IOS.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Explain how to access a Cisco IOS device for configuration purposes.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Explain how to navigate Cisco IOS to configure network devices.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Describe the command structure of Cisco IOS software.</a:t>
            </a:r>
            <a:endParaRPr lang="en-US" sz="1600" dirty="0" smtClean="0"/>
          </a:p>
          <a:p>
            <a:pPr marL="344488" indent="-342900">
              <a:buFont typeface="Wingdings" panose="05000000000000000000" pitchFamily="2" charset="2"/>
              <a:buChar char="§"/>
            </a:pPr>
            <a:r>
              <a:rPr lang="en-CA" sz="2000" dirty="0" smtClean="0"/>
              <a:t>2.2 Basic Device Configuration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Configure hostnames on a Cisco IOS device using the CLI.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Use Cisco IOS commands to limit access to device configurations.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Use IOS commands to save the running configuration.</a:t>
            </a:r>
          </a:p>
          <a:p>
            <a:pPr>
              <a:buFont typeface="Wingdings" charset="2"/>
              <a:buChar char="§"/>
            </a:pPr>
            <a:r>
              <a:rPr lang="en-US" sz="2000" dirty="0" smtClean="0"/>
              <a:t>2.3 Address Schemes</a:t>
            </a:r>
          </a:p>
          <a:p>
            <a:pPr marL="627063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Explain how devices communicate across network media.</a:t>
            </a:r>
          </a:p>
          <a:p>
            <a:pPr marL="627063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Configure a host device with an IP address.</a:t>
            </a:r>
          </a:p>
          <a:p>
            <a:pPr marL="627063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Verify connectivity between two end devices</a:t>
            </a:r>
            <a:r>
              <a:rPr lang="en-US" sz="18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657108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Section 2.3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New Terms and Commands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76908" y="1358745"/>
            <a:ext cx="2721476" cy="4946358"/>
          </a:xfrm>
        </p:spPr>
        <p:txBody>
          <a:bodyPr/>
          <a:lstStyle/>
          <a:p>
            <a:pPr eaLnBrk="1" fontAlgn="b" hangingPunct="1"/>
            <a:r>
              <a:rPr lang="en-US" sz="1600" dirty="0"/>
              <a:t>IPv4 address</a:t>
            </a:r>
          </a:p>
          <a:p>
            <a:pPr eaLnBrk="1" fontAlgn="b" hangingPunct="1"/>
            <a:r>
              <a:rPr lang="en-US" sz="1600" dirty="0"/>
              <a:t>Subnet mask</a:t>
            </a:r>
          </a:p>
          <a:p>
            <a:pPr eaLnBrk="1" fontAlgn="b" hangingPunct="1"/>
            <a:r>
              <a:rPr lang="en-US" sz="1600" dirty="0"/>
              <a:t>Default gateway</a:t>
            </a:r>
          </a:p>
          <a:p>
            <a:pPr eaLnBrk="1" fontAlgn="b" hangingPunct="1"/>
            <a:r>
              <a:rPr lang="en-US" sz="1600" dirty="0"/>
              <a:t>Physical ports</a:t>
            </a:r>
          </a:p>
          <a:p>
            <a:pPr eaLnBrk="1" fontAlgn="b" hangingPunct="1"/>
            <a:r>
              <a:rPr lang="en-US" sz="1600" dirty="0"/>
              <a:t>Virtual interface</a:t>
            </a:r>
          </a:p>
          <a:p>
            <a:pPr eaLnBrk="1" fontAlgn="b" hangingPunct="1"/>
            <a:r>
              <a:rPr lang="en-US" sz="1600" dirty="0"/>
              <a:t>Copper</a:t>
            </a:r>
          </a:p>
          <a:p>
            <a:pPr eaLnBrk="1" fontAlgn="b" hangingPunct="1"/>
            <a:r>
              <a:rPr lang="en-US" sz="1600" dirty="0"/>
              <a:t>Fiber Optics</a:t>
            </a:r>
          </a:p>
          <a:p>
            <a:pPr eaLnBrk="1" fontAlgn="b" hangingPunct="1"/>
            <a:r>
              <a:rPr lang="en-US" sz="1600" dirty="0"/>
              <a:t>Wireless</a:t>
            </a:r>
          </a:p>
          <a:p>
            <a:pPr eaLnBrk="1" fontAlgn="b" hangingPunct="1"/>
            <a:r>
              <a:rPr lang="en-US" sz="1600" dirty="0"/>
              <a:t>Ethernet</a:t>
            </a:r>
          </a:p>
          <a:p>
            <a:pPr eaLnBrk="1" fontAlgn="b" hangingPunct="1"/>
            <a:r>
              <a:rPr lang="en-US" sz="1600" dirty="0"/>
              <a:t>Local Area Network (LAN)</a:t>
            </a:r>
          </a:p>
          <a:p>
            <a:pPr eaLnBrk="1" fontAlgn="b" hangingPunct="1"/>
            <a:r>
              <a:rPr lang="en-US" sz="1600" dirty="0"/>
              <a:t>Layer 2 switch</a:t>
            </a:r>
          </a:p>
          <a:p>
            <a:pPr eaLnBrk="1" fontAlgn="b" hangingPunct="1"/>
            <a:r>
              <a:rPr lang="en-US" sz="1600" dirty="0"/>
              <a:t>Layer 3 addresses</a:t>
            </a:r>
          </a:p>
          <a:p>
            <a:pPr eaLnBrk="1" fontAlgn="b" hangingPunct="1"/>
            <a:r>
              <a:rPr lang="en-US" sz="1600" dirty="0"/>
              <a:t>Switch virtual interface (SVI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008165" y="1358745"/>
            <a:ext cx="2850381" cy="49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236538" indent="-236538" algn="l" defTabSz="814388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708CA1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0621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b" hangingPunct="1"/>
            <a:r>
              <a:rPr lang="en-US" sz="1600" dirty="0"/>
              <a:t>Dynamic Host Configuration (DHCP)</a:t>
            </a:r>
          </a:p>
          <a:p>
            <a:pPr eaLnBrk="1" fontAlgn="b" hangingPunct="1"/>
            <a:r>
              <a:rPr lang="en-US" sz="1600" dirty="0"/>
              <a:t>Domain Name System (DNS)</a:t>
            </a:r>
          </a:p>
          <a:p>
            <a:pPr eaLnBrk="1" fontAlgn="b" hangingPunct="1"/>
            <a:r>
              <a:rPr lang="en-US" sz="1600" b="1" dirty="0"/>
              <a:t>ipconfig</a:t>
            </a:r>
            <a:r>
              <a:rPr lang="en-US" sz="1600" dirty="0"/>
              <a:t> command prompt </a:t>
            </a:r>
          </a:p>
          <a:p>
            <a:pPr eaLnBrk="1" fontAlgn="b" hangingPunct="1"/>
            <a:r>
              <a:rPr lang="en-US" sz="1600" b="1" dirty="0"/>
              <a:t>interface </a:t>
            </a:r>
            <a:r>
              <a:rPr lang="en-US" sz="1600" b="1" dirty="0" err="1"/>
              <a:t>vlan</a:t>
            </a:r>
            <a:r>
              <a:rPr lang="en-US" sz="1600" b="1" dirty="0"/>
              <a:t> 1</a:t>
            </a:r>
            <a:endParaRPr lang="en-US" sz="1600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5856379" y="1358745"/>
            <a:ext cx="2841064" cy="49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236538" indent="-236538" algn="l" defTabSz="814388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708CA1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0621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fontAlgn="b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598286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pic>
        <p:nvPicPr>
          <p:cNvPr id="121858" name="Picture 3" descr="CNA_largo-on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2741613"/>
            <a:ext cx="609758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0368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 descr="Cisco_WHT_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19375"/>
            <a:ext cx="24003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70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ctr"/>
          <a:lstStyle/>
          <a:p>
            <a:pPr algn="ctr" eaLnBrk="0" hangingPunct="0">
              <a:lnSpc>
                <a:spcPct val="90000"/>
              </a:lnSpc>
            </a:pP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7253826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263775"/>
            <a:ext cx="3854450" cy="1481138"/>
          </a:xfrm>
        </p:spPr>
        <p:txBody>
          <a:bodyPr/>
          <a:lstStyle/>
          <a:p>
            <a:pPr eaLnBrk="1" hangingPunct="1"/>
            <a:r>
              <a:rPr lang="en-US" sz="2400" dirty="0"/>
              <a:t>2</a:t>
            </a:r>
            <a:r>
              <a:rPr lang="en-US" sz="2400" dirty="0" smtClean="0"/>
              <a:t>.1  IOS Bootcamp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2212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7" b="20818"/>
          <a:stretch/>
        </p:blipFill>
        <p:spPr bwMode="auto">
          <a:xfrm>
            <a:off x="5347504" y="3955050"/>
            <a:ext cx="3796496" cy="2654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IOS Bootcamp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Cisco IOS</a:t>
            </a:r>
            <a:endParaRPr lang="en-US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232592"/>
            <a:ext cx="5493209" cy="5093780"/>
          </a:xfrm>
        </p:spPr>
        <p:txBody>
          <a:bodyPr/>
          <a:lstStyle/>
          <a:p>
            <a:r>
              <a:rPr lang="en-US" sz="2000" dirty="0" smtClean="0"/>
              <a:t>Operating Systems</a:t>
            </a:r>
          </a:p>
          <a:p>
            <a:pPr lvl="1"/>
            <a:r>
              <a:rPr lang="en-US" sz="1600" dirty="0" smtClean="0"/>
              <a:t>PC OS allows users to interact with the computer</a:t>
            </a:r>
          </a:p>
          <a:p>
            <a:pPr lvl="1"/>
            <a:r>
              <a:rPr lang="en-US" sz="1600" dirty="0" smtClean="0"/>
              <a:t>User-computer interaction in PC OSs are often done via mouse, keyboard</a:t>
            </a:r>
            <a:r>
              <a:rPr lang="en-US" sz="1600" dirty="0"/>
              <a:t> </a:t>
            </a:r>
            <a:r>
              <a:rPr lang="en-US" sz="1600" dirty="0" smtClean="0"/>
              <a:t>and monitor</a:t>
            </a:r>
          </a:p>
          <a:p>
            <a:pPr lvl="1"/>
            <a:r>
              <a:rPr lang="en-US" sz="1600" dirty="0" smtClean="0"/>
              <a:t>Cisco IOS is also an Operating System</a:t>
            </a:r>
          </a:p>
          <a:p>
            <a:pPr lvl="1"/>
            <a:r>
              <a:rPr lang="en-US" sz="1600" dirty="0" smtClean="0"/>
              <a:t>Cisco IOS allows users to interact with Cisco devices.</a:t>
            </a:r>
          </a:p>
          <a:p>
            <a:r>
              <a:rPr lang="en-US" sz="2000" dirty="0" smtClean="0"/>
              <a:t>Cisco IOS enables a technician to:</a:t>
            </a:r>
          </a:p>
          <a:p>
            <a:pPr lvl="1"/>
            <a:r>
              <a:rPr lang="en-US" sz="1600" dirty="0"/>
              <a:t>Use a keyboard to run CLI-based network programs.</a:t>
            </a:r>
          </a:p>
          <a:p>
            <a:pPr lvl="1"/>
            <a:r>
              <a:rPr lang="en-US" sz="1600" dirty="0"/>
              <a:t>Use a keyboard to enter text and text-based commands.</a:t>
            </a:r>
          </a:p>
          <a:p>
            <a:pPr lvl="1"/>
            <a:r>
              <a:rPr lang="en-US" sz="1600" dirty="0"/>
              <a:t>View output on a monitor</a:t>
            </a:r>
            <a:r>
              <a:rPr lang="en-US" sz="1600" dirty="0" smtClean="0"/>
              <a:t>.</a:t>
            </a:r>
          </a:p>
          <a:p>
            <a:r>
              <a:rPr lang="en-US" sz="2000" dirty="0" smtClean="0"/>
              <a:t>All Cisco </a:t>
            </a:r>
            <a:r>
              <a:rPr lang="en-US" sz="2000" dirty="0"/>
              <a:t>networking devices come with a default IOS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It is possible to upgrade the IOS version or feature set.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000308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IOS Bootcamp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Cisco IOS Access</a:t>
            </a:r>
            <a:endParaRPr lang="en-US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232592"/>
            <a:ext cx="8190110" cy="5093780"/>
          </a:xfrm>
        </p:spPr>
        <p:txBody>
          <a:bodyPr/>
          <a:lstStyle/>
          <a:p>
            <a:r>
              <a:rPr lang="en-US" sz="2000" dirty="0" smtClean="0"/>
              <a:t>Access Methods</a:t>
            </a:r>
          </a:p>
          <a:p>
            <a:pPr lvl="1"/>
            <a:r>
              <a:rPr lang="en-US" sz="1600" dirty="0" smtClean="0"/>
              <a:t>Console</a:t>
            </a:r>
          </a:p>
          <a:p>
            <a:pPr lvl="1"/>
            <a:r>
              <a:rPr lang="en-US" sz="1600" dirty="0" err="1" smtClean="0"/>
              <a:t>Auxiliar</a:t>
            </a:r>
            <a:endParaRPr lang="en-US" sz="1600" dirty="0" smtClean="0"/>
          </a:p>
          <a:p>
            <a:pPr lvl="1"/>
            <a:r>
              <a:rPr lang="en-US" sz="1600" dirty="0" smtClean="0"/>
              <a:t>Virtual Terminal (Telnet / SSH)</a:t>
            </a:r>
          </a:p>
          <a:p>
            <a:r>
              <a:rPr lang="en-US" sz="2000" dirty="0" smtClean="0"/>
              <a:t>Terminal Emulation Programs</a:t>
            </a:r>
          </a:p>
          <a:p>
            <a:pPr lvl="1"/>
            <a:r>
              <a:rPr lang="en-US" sz="1600" dirty="0" err="1" smtClean="0"/>
              <a:t>PuTTY</a:t>
            </a:r>
            <a:endParaRPr lang="en-US" sz="1600" dirty="0" smtClean="0"/>
          </a:p>
          <a:p>
            <a:pPr lvl="1"/>
            <a:r>
              <a:rPr lang="en-US" sz="1600" dirty="0" smtClean="0"/>
              <a:t>Tera Term</a:t>
            </a:r>
          </a:p>
          <a:p>
            <a:pPr lvl="1"/>
            <a:r>
              <a:rPr lang="en-US" sz="1600" dirty="0" err="1" smtClean="0"/>
              <a:t>SecureCRT</a:t>
            </a:r>
            <a:endParaRPr lang="en-US" sz="1600" dirty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657" y="1571873"/>
            <a:ext cx="4903368" cy="4754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67069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133" y="5451966"/>
            <a:ext cx="2900891" cy="100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IOS Bootcamp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Navigate the IOS</a:t>
            </a:r>
            <a:endParaRPr lang="en-US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232592"/>
            <a:ext cx="8190110" cy="5093780"/>
          </a:xfrm>
        </p:spPr>
        <p:txBody>
          <a:bodyPr/>
          <a:lstStyle/>
          <a:p>
            <a:r>
              <a:rPr lang="en-US" sz="2000" dirty="0" smtClean="0"/>
              <a:t>Cisco IOS Modes of Operation</a:t>
            </a:r>
          </a:p>
          <a:p>
            <a:pPr lvl="1"/>
            <a:r>
              <a:rPr lang="en-US" sz="1600" dirty="0" smtClean="0"/>
              <a:t>Initial configuration must be done via console connection</a:t>
            </a:r>
          </a:p>
          <a:p>
            <a:pPr lvl="1"/>
            <a:r>
              <a:rPr lang="en-US" sz="1600" dirty="0" smtClean="0"/>
              <a:t>Configuration is then done via various CLI command modes.</a:t>
            </a:r>
          </a:p>
          <a:p>
            <a:r>
              <a:rPr lang="en-US" sz="2000" dirty="0" smtClean="0"/>
              <a:t>Primary Command Modes</a:t>
            </a:r>
          </a:p>
          <a:p>
            <a:pPr lvl="1"/>
            <a:r>
              <a:rPr lang="en-US" sz="1600" dirty="0" smtClean="0"/>
              <a:t>User EXEC Mode</a:t>
            </a:r>
          </a:p>
          <a:p>
            <a:pPr lvl="1"/>
            <a:r>
              <a:rPr lang="en-US" sz="1600" dirty="0" smtClean="0"/>
              <a:t>Privileged EXEC Mode</a:t>
            </a:r>
          </a:p>
          <a:p>
            <a:r>
              <a:rPr lang="en-US" sz="2000" dirty="0" smtClean="0"/>
              <a:t>Configuration Command Modes</a:t>
            </a:r>
            <a:endParaRPr lang="en-US" sz="2000" dirty="0"/>
          </a:p>
          <a:p>
            <a:pPr lvl="1"/>
            <a:r>
              <a:rPr lang="en-US" sz="1600" dirty="0" smtClean="0"/>
              <a:t>The </a:t>
            </a:r>
            <a:r>
              <a:rPr lang="en-US" sz="1600" b="1" dirty="0" smtClean="0"/>
              <a:t>Configure Terminal</a:t>
            </a:r>
            <a:r>
              <a:rPr lang="en-US" sz="1600" dirty="0" smtClean="0"/>
              <a:t> command enters the Global Configuration Mode.</a:t>
            </a:r>
          </a:p>
          <a:p>
            <a:pPr lvl="1"/>
            <a:r>
              <a:rPr lang="en-US" sz="1600" dirty="0" smtClean="0"/>
              <a:t>Sub-configuration modes are accessible from the Privileged </a:t>
            </a:r>
            <a:r>
              <a:rPr lang="en-US" sz="1600" dirty="0"/>
              <a:t>EXEC </a:t>
            </a:r>
            <a:r>
              <a:rPr lang="en-US" sz="1600" dirty="0" smtClean="0"/>
              <a:t>Mode.</a:t>
            </a:r>
          </a:p>
          <a:p>
            <a:pPr lvl="1"/>
            <a:r>
              <a:rPr lang="en-US" sz="1600" dirty="0" smtClean="0"/>
              <a:t>Examples are: </a:t>
            </a:r>
            <a:r>
              <a:rPr lang="en-US" sz="1600" b="1" dirty="0" err="1" smtClean="0"/>
              <a:t>swtich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config</a:t>
            </a:r>
            <a:r>
              <a:rPr lang="en-US" sz="1600" b="1" dirty="0" smtClean="0"/>
              <a:t>-line)# </a:t>
            </a:r>
            <a:r>
              <a:rPr lang="en-US" sz="1600" dirty="0" smtClean="0"/>
              <a:t>and </a:t>
            </a:r>
            <a:r>
              <a:rPr lang="en-US" sz="1600" b="1" dirty="0" smtClean="0"/>
              <a:t>switch(</a:t>
            </a:r>
            <a:r>
              <a:rPr lang="en-US" sz="1600" b="1" dirty="0" err="1" smtClean="0"/>
              <a:t>config</a:t>
            </a:r>
            <a:r>
              <a:rPr lang="en-US" sz="1600" b="1" dirty="0" smtClean="0"/>
              <a:t>-if)#</a:t>
            </a:r>
          </a:p>
          <a:p>
            <a:r>
              <a:rPr lang="en-US" sz="2000" dirty="0" smtClean="0"/>
              <a:t>Navigate Between IOS Modes</a:t>
            </a:r>
            <a:endParaRPr lang="en-US" sz="2000" dirty="0"/>
          </a:p>
          <a:p>
            <a:pPr lvl="1"/>
            <a:r>
              <a:rPr lang="en-US" sz="1600" dirty="0" smtClean="0"/>
              <a:t>Navigation between modes is also done via commands.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b="1" dirty="0" smtClean="0"/>
              <a:t>enable</a:t>
            </a:r>
            <a:r>
              <a:rPr lang="en-US" sz="1600" dirty="0" smtClean="0"/>
              <a:t> command enters the </a:t>
            </a:r>
            <a:r>
              <a:rPr lang="en-US" sz="1600" dirty="0"/>
              <a:t>Privileged EXEC </a:t>
            </a:r>
            <a:r>
              <a:rPr lang="en-US" sz="1600" dirty="0" smtClean="0"/>
              <a:t>Mode.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b="1" dirty="0" smtClean="0"/>
              <a:t>exit</a:t>
            </a:r>
            <a:r>
              <a:rPr lang="en-US" sz="1600" dirty="0" smtClean="0"/>
              <a:t> commands exits to the parent command mode.</a:t>
            </a:r>
            <a:endParaRPr lang="en-US" sz="1600" dirty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028844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IOS Bootcamp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The Command Structure</a:t>
            </a:r>
            <a:endParaRPr lang="en-US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232592"/>
            <a:ext cx="7715548" cy="5093780"/>
          </a:xfrm>
        </p:spPr>
        <p:txBody>
          <a:bodyPr/>
          <a:lstStyle/>
          <a:p>
            <a:r>
              <a:rPr lang="en-US" sz="2000" dirty="0" smtClean="0"/>
              <a:t>Basic IOS Command Structure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general syntax for a command is the command followed by any appropriate keywords and arguments.</a:t>
            </a:r>
          </a:p>
          <a:p>
            <a:pPr lvl="1"/>
            <a:r>
              <a:rPr lang="en-US" sz="1600" dirty="0" smtClean="0"/>
              <a:t>Keyword </a:t>
            </a:r>
            <a:r>
              <a:rPr lang="en-US" sz="1600" dirty="0"/>
              <a:t>- a specific parameter defined in the operating </a:t>
            </a:r>
            <a:r>
              <a:rPr lang="en-US" sz="1600" dirty="0" smtClean="0"/>
              <a:t>system</a:t>
            </a:r>
            <a:endParaRPr lang="en-US" sz="1600" dirty="0"/>
          </a:p>
          <a:p>
            <a:pPr lvl="1"/>
            <a:r>
              <a:rPr lang="en-US" sz="1600" dirty="0" smtClean="0"/>
              <a:t>Argument </a:t>
            </a:r>
            <a:r>
              <a:rPr lang="en-US" sz="1600" dirty="0"/>
              <a:t>- not predefined; a value or variable defined by the </a:t>
            </a:r>
            <a:r>
              <a:rPr lang="en-US" sz="1600" dirty="0" smtClean="0"/>
              <a:t>user</a:t>
            </a:r>
            <a:endParaRPr lang="en-US" sz="1600" dirty="0"/>
          </a:p>
          <a:p>
            <a:r>
              <a:rPr lang="en-US" sz="2000" dirty="0" smtClean="0"/>
              <a:t>IOS Command Syntax</a:t>
            </a:r>
          </a:p>
          <a:p>
            <a:pPr lvl="1"/>
            <a:r>
              <a:rPr lang="en-US" sz="1600" dirty="0" smtClean="0"/>
              <a:t>Provides </a:t>
            </a:r>
            <a:r>
              <a:rPr lang="en-US" sz="1600" dirty="0"/>
              <a:t>the pattern or format that must be used when entering a command.</a:t>
            </a:r>
            <a:endParaRPr lang="en-US" sz="1600" dirty="0" smtClean="0"/>
          </a:p>
          <a:p>
            <a:pPr lvl="1"/>
            <a:r>
              <a:rPr lang="en-US" sz="1600" dirty="0"/>
              <a:t>The Cisco IOS Command Reference is the ultimate source of information for a particular IOS command</a:t>
            </a:r>
            <a:r>
              <a:rPr lang="en-US" sz="1600" dirty="0" smtClean="0"/>
              <a:t>.</a:t>
            </a:r>
          </a:p>
          <a:p>
            <a:r>
              <a:rPr lang="en-US" sz="2000" dirty="0" smtClean="0"/>
              <a:t>IOS Help Feature</a:t>
            </a:r>
            <a:endParaRPr lang="en-US" sz="2000" dirty="0"/>
          </a:p>
          <a:p>
            <a:pPr lvl="1"/>
            <a:r>
              <a:rPr lang="en-US" sz="1600" dirty="0"/>
              <a:t>The IOS has two forms of help </a:t>
            </a:r>
            <a:r>
              <a:rPr lang="en-US" sz="1600" dirty="0" smtClean="0"/>
              <a:t>available: Context-Sensitive Help and Command </a:t>
            </a:r>
            <a:r>
              <a:rPr lang="en-US" sz="1600" dirty="0"/>
              <a:t>Syntax </a:t>
            </a:r>
            <a:r>
              <a:rPr lang="en-US" sz="1600" dirty="0" smtClean="0"/>
              <a:t>Check.</a:t>
            </a:r>
            <a:endParaRPr lang="en-US" sz="1600" dirty="0"/>
          </a:p>
          <a:p>
            <a:r>
              <a:rPr lang="en-US" sz="2000" dirty="0" smtClean="0"/>
              <a:t>Hotkeys and Shortcuts</a:t>
            </a:r>
            <a:endParaRPr lang="en-US" sz="2000" dirty="0"/>
          </a:p>
          <a:p>
            <a:pPr lvl="1"/>
            <a:r>
              <a:rPr lang="en-US" sz="1600" dirty="0"/>
              <a:t>Commands and keywords can be shortened to the minimum number of characters that identify a unique selection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Line editing keyboard shortcuts such as Ctrl-A are also supported.</a:t>
            </a:r>
            <a:endParaRPr lang="en-US" sz="1600" dirty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257870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263775"/>
            <a:ext cx="3854450" cy="1481138"/>
          </a:xfrm>
        </p:spPr>
        <p:txBody>
          <a:bodyPr/>
          <a:lstStyle/>
          <a:p>
            <a:pPr eaLnBrk="1" hangingPunct="1"/>
            <a:r>
              <a:rPr lang="en-US" sz="2400" dirty="0"/>
              <a:t>2</a:t>
            </a:r>
            <a:r>
              <a:rPr lang="en-US" sz="2400" dirty="0" smtClean="0"/>
              <a:t>.2  Basic Device Configuration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6924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Basic Device Configuration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Hostnames</a:t>
            </a:r>
            <a:endParaRPr lang="en-US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232592"/>
            <a:ext cx="7715548" cy="5093780"/>
          </a:xfrm>
        </p:spPr>
        <p:txBody>
          <a:bodyPr/>
          <a:lstStyle/>
          <a:p>
            <a:r>
              <a:rPr lang="en-US" sz="2000" dirty="0" smtClean="0"/>
              <a:t>Device Names</a:t>
            </a:r>
          </a:p>
          <a:p>
            <a:pPr lvl="1"/>
            <a:r>
              <a:rPr lang="en-US" sz="1600" dirty="0"/>
              <a:t>Hostnames allow devices to be identified by network administrators over a network or the Internet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Very important and should also be displayed in the topology.</a:t>
            </a:r>
            <a:endParaRPr lang="en-US" sz="1600" dirty="0"/>
          </a:p>
          <a:p>
            <a:r>
              <a:rPr lang="en-US" sz="2000" dirty="0" smtClean="0"/>
              <a:t>Configure Hostnames</a:t>
            </a:r>
          </a:p>
          <a:p>
            <a:pPr lvl="1"/>
            <a:r>
              <a:rPr lang="en-US" sz="1600" dirty="0" smtClean="0"/>
              <a:t>IOS hostnames should:</a:t>
            </a:r>
          </a:p>
          <a:p>
            <a:pPr lvl="1"/>
            <a:r>
              <a:rPr lang="en-US" sz="1600" dirty="0" smtClean="0"/>
              <a:t>Start with a letter</a:t>
            </a:r>
          </a:p>
          <a:p>
            <a:pPr lvl="1"/>
            <a:r>
              <a:rPr lang="en-US" sz="1600" dirty="0" smtClean="0"/>
              <a:t>Contain no spaces</a:t>
            </a:r>
          </a:p>
          <a:p>
            <a:pPr lvl="1"/>
            <a:r>
              <a:rPr lang="en-US" sz="1600" dirty="0" smtClean="0"/>
              <a:t>End with letter or digit</a:t>
            </a:r>
          </a:p>
          <a:p>
            <a:pPr lvl="1"/>
            <a:r>
              <a:rPr lang="en-US" sz="1600" dirty="0" smtClean="0"/>
              <a:t>Use only letters, digits or dashes</a:t>
            </a:r>
          </a:p>
          <a:p>
            <a:pPr lvl="1"/>
            <a:r>
              <a:rPr lang="en-US" sz="1600" dirty="0" smtClean="0"/>
              <a:t>Be less than 64 characters in length</a:t>
            </a:r>
          </a:p>
          <a:p>
            <a:endParaRPr lang="en-US" sz="1600" dirty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902" y="5166095"/>
            <a:ext cx="5304123" cy="116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966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TMPLT-WHT_C">
  <a:themeElements>
    <a:clrScheme name="PPT-TMPLT-WHT_C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PPT-TMPLT-WHT_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MPLT-WHT_C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Acad-4F_PPT-WHT_060408">
  <a:themeElements>
    <a:clrScheme name="Oct_2006_Cisco White Template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Oct_2006_Cisco White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ct_2006_Cisco White Template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25896</TotalTime>
  <Pages>28</Pages>
  <Words>1473</Words>
  <Application>Microsoft Office PowerPoint</Application>
  <PresentationFormat>On-screen Show (4:3)</PresentationFormat>
  <Paragraphs>270</Paragraphs>
  <Slides>22</Slides>
  <Notes>21</Notes>
  <HiddenSlides>3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PPT-TMPLT-WHT_C</vt:lpstr>
      <vt:lpstr>NetAcad-4F_PPT-WHT_060408</vt:lpstr>
      <vt:lpstr>Instructor Materials Chapter 2: Configure a Network Operating System</vt:lpstr>
      <vt:lpstr>Chapter 2 - Sections &amp; Objectives</vt:lpstr>
      <vt:lpstr>2.1  IOS Bootcamp</vt:lpstr>
      <vt:lpstr>IOS Bootcamp Cisco IOS</vt:lpstr>
      <vt:lpstr>IOS Bootcamp Cisco IOS Access</vt:lpstr>
      <vt:lpstr>IOS Bootcamp Navigate the IOS</vt:lpstr>
      <vt:lpstr>IOS Bootcamp The Command Structure</vt:lpstr>
      <vt:lpstr>2.2  Basic Device Configuration</vt:lpstr>
      <vt:lpstr>Basic Device Configuration Hostnames</vt:lpstr>
      <vt:lpstr>Basic Device Configuration Limit Access to Device Configurations</vt:lpstr>
      <vt:lpstr>Basic Device Configuration Save Configurations</vt:lpstr>
      <vt:lpstr>2.3 Address Schemes</vt:lpstr>
      <vt:lpstr>Address Schemes Ports and Addresses</vt:lpstr>
      <vt:lpstr>Address Schemes Configure IP Addressing</vt:lpstr>
      <vt:lpstr>Address Schemes Verifying Connectivity</vt:lpstr>
      <vt:lpstr>2.4 Chapter Summary</vt:lpstr>
      <vt:lpstr>Chapter Summary Summary</vt:lpstr>
      <vt:lpstr>Section 2.1 New Terms and Commands</vt:lpstr>
      <vt:lpstr>Section 2.2 New Terms and Commands</vt:lpstr>
      <vt:lpstr>Section 2.3 New Terms and Commands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 PC v4.0 Chapter 1</dc:title>
  <dc:creator>Karen Alderson</dc:creator>
  <cp:lastModifiedBy>hp</cp:lastModifiedBy>
  <cp:revision>939</cp:revision>
  <cp:lastPrinted>1999-01-27T00:54:54Z</cp:lastPrinted>
  <dcterms:created xsi:type="dcterms:W3CDTF">2006-10-23T15:07:30Z</dcterms:created>
  <dcterms:modified xsi:type="dcterms:W3CDTF">2017-09-06T04:19:07Z</dcterms:modified>
</cp:coreProperties>
</file>